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72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789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4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3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60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6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00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8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2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52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2019. 04. 18.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87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Java programozási </a:t>
            </a:r>
            <a:r>
              <a:rPr lang="hu-HU" dirty="0" err="1"/>
              <a:t>nyelvRől</a:t>
            </a:r>
            <a:endParaRPr lang="hu-HU" dirty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3205821" y="5042653"/>
            <a:ext cx="8767860" cy="1388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Balázs Katalin</a:t>
            </a:r>
          </a:p>
          <a:p>
            <a:r>
              <a:rPr lang="hu-HU" dirty="0" smtClean="0"/>
              <a:t>Marosvásárhely, 2019 </a:t>
            </a:r>
            <a:r>
              <a:rPr lang="hu-HU" dirty="0"/>
              <a:t>á</a:t>
            </a:r>
            <a:r>
              <a:rPr lang="hu-HU" dirty="0" smtClean="0"/>
              <a:t>prilis 18.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74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1145" y="365760"/>
            <a:ext cx="10178717" cy="721895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300" dirty="0" smtClean="0">
                <a:solidFill>
                  <a:srgbClr val="C00000"/>
                </a:solidFill>
              </a:rPr>
              <a:t>b. Input / output műveletek</a:t>
            </a:r>
            <a:r>
              <a:rPr lang="hu-HU" sz="3000" dirty="0" smtClean="0">
                <a:solidFill>
                  <a:srgbClr val="C00000"/>
                </a:solidFill>
              </a:rPr>
              <a:t/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67302" y="2187606"/>
            <a:ext cx="8537607" cy="429286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// Scanner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haszn</a:t>
            </a:r>
            <a:r>
              <a:rPr lang="hu-HU" sz="2000" dirty="0" smtClean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lata</a:t>
            </a:r>
            <a:r>
              <a:rPr lang="hu-HU" sz="2000" dirty="0" smtClean="0">
                <a:solidFill>
                  <a:schemeClr val="accent2">
                    <a:lumMod val="50000"/>
                  </a:schemeClr>
                </a:solidFill>
              </a:rPr>
              <a:t> egy szám beolvasására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>
                <a:solidFill>
                  <a:srgbClr val="C00000"/>
                </a:solidFill>
              </a:rPr>
              <a:t>import </a:t>
            </a:r>
            <a:r>
              <a:rPr lang="hu-HU" sz="2000" b="1" dirty="0" err="1">
                <a:solidFill>
                  <a:srgbClr val="C00000"/>
                </a:solidFill>
              </a:rPr>
              <a:t>java.util.Scanner</a:t>
            </a:r>
            <a:r>
              <a:rPr lang="hu-HU" sz="2000" b="1" dirty="0" smtClean="0">
                <a:solidFill>
                  <a:srgbClr val="C00000"/>
                </a:solidFill>
              </a:rPr>
              <a:t>;</a:t>
            </a:r>
            <a:endParaRPr lang="hu-HU" sz="2000" b="1" dirty="0">
              <a:solidFill>
                <a:srgbClr val="C00000"/>
              </a:solidFill>
            </a:endParaRP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 err="1">
                <a:solidFill>
                  <a:schemeClr val="tx1"/>
                </a:solidFill>
              </a:rPr>
              <a:t>public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class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io</a:t>
            </a:r>
            <a:r>
              <a:rPr lang="hu-HU" sz="2000" b="1" dirty="0">
                <a:solidFill>
                  <a:schemeClr val="tx1"/>
                </a:solidFill>
              </a:rPr>
              <a:t> {</a:t>
            </a: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>
                <a:solidFill>
                  <a:schemeClr val="tx1"/>
                </a:solidFill>
              </a:rPr>
              <a:t>    </a:t>
            </a:r>
            <a:r>
              <a:rPr lang="hu-HU" sz="2000" b="1" dirty="0" smtClean="0">
                <a:solidFill>
                  <a:schemeClr val="tx1"/>
                </a:solidFill>
              </a:rPr>
              <a:t>	</a:t>
            </a:r>
            <a:r>
              <a:rPr lang="hu-HU" sz="2000" b="1" dirty="0" err="1" smtClean="0">
                <a:solidFill>
                  <a:schemeClr val="tx1"/>
                </a:solidFill>
              </a:rPr>
              <a:t>public</a:t>
            </a:r>
            <a:r>
              <a:rPr lang="hu-HU" sz="2000" b="1" dirty="0" smtClean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static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void</a:t>
            </a:r>
            <a:r>
              <a:rPr lang="hu-HU" sz="2000" b="1" dirty="0">
                <a:solidFill>
                  <a:schemeClr val="tx1"/>
                </a:solidFill>
              </a:rPr>
              <a:t> main(</a:t>
            </a:r>
            <a:r>
              <a:rPr lang="hu-HU" sz="2000" b="1" dirty="0" err="1">
                <a:solidFill>
                  <a:schemeClr val="tx1"/>
                </a:solidFill>
              </a:rPr>
              <a:t>String</a:t>
            </a:r>
            <a:r>
              <a:rPr lang="hu-HU" sz="2000" b="1" dirty="0">
                <a:solidFill>
                  <a:schemeClr val="tx1"/>
                </a:solidFill>
              </a:rPr>
              <a:t>[] </a:t>
            </a:r>
            <a:r>
              <a:rPr lang="hu-HU" sz="2000" b="1" dirty="0" err="1">
                <a:solidFill>
                  <a:schemeClr val="tx1"/>
                </a:solidFill>
              </a:rPr>
              <a:t>args</a:t>
            </a:r>
            <a:r>
              <a:rPr lang="hu-HU" sz="2000" b="1" dirty="0">
                <a:solidFill>
                  <a:schemeClr val="tx1"/>
                </a:solidFill>
              </a:rPr>
              <a:t>) {</a:t>
            </a: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>
                <a:solidFill>
                  <a:schemeClr val="tx1"/>
                </a:solidFill>
              </a:rPr>
              <a:t>        	</a:t>
            </a:r>
            <a:r>
              <a:rPr lang="hu-HU" sz="2000" b="1" dirty="0" smtClean="0">
                <a:solidFill>
                  <a:schemeClr val="tx1"/>
                </a:solidFill>
              </a:rPr>
              <a:t>	</a:t>
            </a:r>
            <a:r>
              <a:rPr lang="hu-HU" sz="2000" b="1" dirty="0" err="1" smtClean="0">
                <a:solidFill>
                  <a:schemeClr val="tx1"/>
                </a:solidFill>
              </a:rPr>
              <a:t>Scanner</a:t>
            </a:r>
            <a:r>
              <a:rPr lang="hu-HU" sz="2000" b="1" dirty="0" smtClean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sc</a:t>
            </a:r>
            <a:r>
              <a:rPr lang="hu-HU" sz="2000" b="1" dirty="0">
                <a:solidFill>
                  <a:schemeClr val="tx1"/>
                </a:solidFill>
              </a:rPr>
              <a:t> = </a:t>
            </a:r>
            <a:r>
              <a:rPr lang="hu-HU" sz="2000" b="1" dirty="0" err="1">
                <a:solidFill>
                  <a:schemeClr val="tx1"/>
                </a:solidFill>
              </a:rPr>
              <a:t>new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Scanner</a:t>
            </a:r>
            <a:r>
              <a:rPr lang="hu-HU" sz="2000" b="1" dirty="0">
                <a:solidFill>
                  <a:schemeClr val="tx1"/>
                </a:solidFill>
              </a:rPr>
              <a:t>(System.in);</a:t>
            </a: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>
                <a:solidFill>
                  <a:schemeClr val="tx1"/>
                </a:solidFill>
              </a:rPr>
              <a:t>       	</a:t>
            </a:r>
            <a:r>
              <a:rPr lang="hu-HU" sz="2000" b="1" dirty="0" smtClean="0">
                <a:solidFill>
                  <a:schemeClr val="tx1"/>
                </a:solidFill>
              </a:rPr>
              <a:t>	</a:t>
            </a:r>
            <a:r>
              <a:rPr lang="hu-HU" sz="2000" b="1" dirty="0" err="1" smtClean="0">
                <a:solidFill>
                  <a:schemeClr val="tx1"/>
                </a:solidFill>
              </a:rPr>
              <a:t>System.out.println</a:t>
            </a:r>
            <a:r>
              <a:rPr lang="hu-HU" sz="2000" b="1" dirty="0">
                <a:solidFill>
                  <a:schemeClr val="tx1"/>
                </a:solidFill>
              </a:rPr>
              <a:t>("Kérek egy egész számot!");</a:t>
            </a: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>
                <a:solidFill>
                  <a:schemeClr val="tx1"/>
                </a:solidFill>
              </a:rPr>
              <a:t>       	</a:t>
            </a:r>
            <a:r>
              <a:rPr lang="hu-HU" sz="2000" b="1" dirty="0" smtClean="0">
                <a:solidFill>
                  <a:schemeClr val="tx1"/>
                </a:solidFill>
              </a:rPr>
              <a:t>	int </a:t>
            </a:r>
            <a:r>
              <a:rPr lang="hu-HU" sz="2000" b="1" dirty="0">
                <a:solidFill>
                  <a:schemeClr val="tx1"/>
                </a:solidFill>
              </a:rPr>
              <a:t>a = </a:t>
            </a:r>
            <a:r>
              <a:rPr lang="hu-HU" sz="2000" b="1" dirty="0" err="1">
                <a:solidFill>
                  <a:schemeClr val="tx1"/>
                </a:solidFill>
              </a:rPr>
              <a:t>sc.nextInt</a:t>
            </a:r>
            <a:r>
              <a:rPr lang="hu-HU" sz="2000" b="1" dirty="0">
                <a:solidFill>
                  <a:schemeClr val="tx1"/>
                </a:solidFill>
              </a:rPr>
              <a:t>();</a:t>
            </a: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>
                <a:solidFill>
                  <a:schemeClr val="tx1"/>
                </a:solidFill>
              </a:rPr>
              <a:t>       	</a:t>
            </a:r>
            <a:r>
              <a:rPr lang="hu-HU" sz="2000" b="1" dirty="0" smtClean="0">
                <a:solidFill>
                  <a:schemeClr val="tx1"/>
                </a:solidFill>
              </a:rPr>
              <a:t>	</a:t>
            </a:r>
            <a:r>
              <a:rPr lang="hu-HU" sz="2000" b="1" dirty="0" err="1" smtClean="0">
                <a:solidFill>
                  <a:schemeClr val="tx1"/>
                </a:solidFill>
              </a:rPr>
              <a:t>System.out.println</a:t>
            </a:r>
            <a:r>
              <a:rPr lang="hu-HU" sz="2000" b="1" dirty="0">
                <a:solidFill>
                  <a:schemeClr val="tx1"/>
                </a:solidFill>
              </a:rPr>
              <a:t>("A beolvasott szám: " + a);</a:t>
            </a: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>
                <a:solidFill>
                  <a:schemeClr val="tx1"/>
                </a:solidFill>
              </a:rPr>
              <a:t>  </a:t>
            </a:r>
            <a:r>
              <a:rPr lang="hu-HU" sz="2000" b="1" dirty="0" smtClean="0">
                <a:solidFill>
                  <a:schemeClr val="tx1"/>
                </a:solidFill>
              </a:rPr>
              <a:t>	  </a:t>
            </a:r>
            <a:r>
              <a:rPr lang="hu-HU" sz="2000" b="1" dirty="0">
                <a:solidFill>
                  <a:schemeClr val="tx1"/>
                </a:solidFill>
              </a:rPr>
              <a:t>}</a:t>
            </a:r>
          </a:p>
          <a:p>
            <a:pPr marL="45720" lvl="8" indent="0">
              <a:lnSpc>
                <a:spcPct val="70000"/>
              </a:lnSpc>
              <a:spcBef>
                <a:spcPts val="1400"/>
              </a:spcBef>
              <a:buNone/>
            </a:pPr>
            <a:r>
              <a:rPr lang="hu-HU" sz="2000" b="1" dirty="0">
                <a:solidFill>
                  <a:schemeClr val="tx1"/>
                </a:solidFill>
              </a:rPr>
              <a:t>}</a:t>
            </a:r>
          </a:p>
          <a:p>
            <a:pPr marL="502920" lvl="2" indent="-457200">
              <a:spcBef>
                <a:spcPts val="600"/>
              </a:spcBef>
              <a:buFont typeface="+mj-lt"/>
              <a:buAutoNum type="arabicPeriod" startAt="4"/>
            </a:pP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124080" lvl="8" indent="0">
              <a:spcBef>
                <a:spcPts val="400"/>
              </a:spcBef>
              <a:buNone/>
            </a:pPr>
            <a:endParaRPr lang="en-US" sz="20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58229" y="837412"/>
            <a:ext cx="69879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Standard adatfolyamok:</a:t>
            </a:r>
            <a:endParaRPr lang="hu-HU" sz="2000" dirty="0"/>
          </a:p>
          <a:p>
            <a:pPr marL="722313" indent="-269875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000" dirty="0"/>
              <a:t>standard bemenet: </a:t>
            </a:r>
            <a:r>
              <a:rPr lang="hu-HU" sz="2000" dirty="0" smtClean="0"/>
              <a:t>	</a:t>
            </a:r>
            <a:r>
              <a:rPr lang="hu-HU" sz="2000" dirty="0">
                <a:solidFill>
                  <a:schemeClr val="accent1"/>
                </a:solidFill>
              </a:rPr>
              <a:t>System.in</a:t>
            </a:r>
          </a:p>
          <a:p>
            <a:pPr marL="722313" indent="-269875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000" dirty="0"/>
              <a:t>standard kimenet: </a:t>
            </a:r>
            <a:r>
              <a:rPr lang="hu-HU" sz="2000" dirty="0" smtClean="0"/>
              <a:t>		</a:t>
            </a:r>
            <a:r>
              <a:rPr lang="hu-HU" sz="2000" dirty="0" err="1" smtClean="0">
                <a:solidFill>
                  <a:schemeClr val="accent1"/>
                </a:solidFill>
              </a:rPr>
              <a:t>System.out</a:t>
            </a:r>
            <a:endParaRPr lang="hu-HU" sz="2000" dirty="0">
              <a:solidFill>
                <a:schemeClr val="accent1"/>
              </a:solidFill>
            </a:endParaRPr>
          </a:p>
          <a:p>
            <a:pPr marL="722313" indent="-269875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000" dirty="0"/>
              <a:t>standard hiba: </a:t>
            </a:r>
            <a:r>
              <a:rPr lang="hu-HU" dirty="0" smtClean="0"/>
              <a:t>		</a:t>
            </a:r>
            <a:r>
              <a:rPr lang="hu-HU" sz="2000" dirty="0" err="1" smtClean="0">
                <a:solidFill>
                  <a:schemeClr val="accent1"/>
                </a:solidFill>
              </a:rPr>
              <a:t>System.err</a:t>
            </a:r>
            <a:endParaRPr lang="hu-HU" sz="2000" dirty="0">
              <a:solidFill>
                <a:schemeClr val="accent1"/>
              </a:solidFill>
            </a:endParaRPr>
          </a:p>
          <a:p>
            <a:endParaRPr lang="hu-HU" dirty="0"/>
          </a:p>
        </p:txBody>
      </p:sp>
      <p:sp>
        <p:nvSpPr>
          <p:cNvPr id="5" name="Vonalas buborék 1 4"/>
          <p:cNvSpPr/>
          <p:nvPr/>
        </p:nvSpPr>
        <p:spPr>
          <a:xfrm>
            <a:off x="9076625" y="675771"/>
            <a:ext cx="2473692" cy="1337912"/>
          </a:xfrm>
          <a:prstGeom prst="borderCallout1">
            <a:avLst>
              <a:gd name="adj1" fmla="val 105800"/>
              <a:gd name="adj2" fmla="val 37970"/>
              <a:gd name="adj3" fmla="val 163579"/>
              <a:gd name="adj4" fmla="val -1717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</a:t>
            </a:r>
            <a:r>
              <a:rPr lang="hu-HU" i="1" dirty="0" err="1" smtClean="0"/>
              <a:t>java.util</a:t>
            </a:r>
            <a:r>
              <a:rPr lang="hu-HU" dirty="0" smtClean="0"/>
              <a:t> csomagból kell importálni az osztályokat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70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3592" y="405596"/>
            <a:ext cx="9875520" cy="638477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/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4775" y="405596"/>
            <a:ext cx="10453036" cy="61010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spcAft>
                <a:spcPts val="1200"/>
              </a:spcAft>
              <a:buNone/>
            </a:pPr>
            <a:r>
              <a:rPr lang="en-US" sz="1700" dirty="0">
                <a:solidFill>
                  <a:schemeClr val="accent2">
                    <a:lumMod val="50000"/>
                  </a:schemeClr>
                </a:solidFill>
              </a:rPr>
              <a:t>// Scanner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</a:rPr>
              <a:t>haszn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</a:rPr>
              <a:t>lata</a:t>
            </a:r>
            <a:r>
              <a:rPr lang="hu-HU" sz="1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egy </a:t>
            </a:r>
            <a:r>
              <a:rPr lang="hu-HU" sz="1700" dirty="0" smtClean="0">
                <a:solidFill>
                  <a:schemeClr val="accent2">
                    <a:lumMod val="50000"/>
                  </a:schemeClr>
                </a:solidFill>
              </a:rPr>
              <a:t>számsor 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beolvasására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rgbClr val="C00000"/>
                </a:solidFill>
              </a:rPr>
              <a:t>import </a:t>
            </a:r>
            <a:r>
              <a:rPr lang="hu-HU" sz="1700" b="1" dirty="0" err="1">
                <a:solidFill>
                  <a:srgbClr val="C00000"/>
                </a:solidFill>
              </a:rPr>
              <a:t>java.util.Scanner</a:t>
            </a:r>
            <a:r>
              <a:rPr lang="hu-HU" sz="1700" b="1" dirty="0">
                <a:solidFill>
                  <a:srgbClr val="C00000"/>
                </a:solidFill>
              </a:rPr>
              <a:t>;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rgbClr val="C00000"/>
                </a:solidFill>
              </a:rPr>
              <a:t>import </a:t>
            </a:r>
            <a:r>
              <a:rPr lang="hu-HU" sz="1700" b="1" dirty="0" err="1">
                <a:solidFill>
                  <a:srgbClr val="C00000"/>
                </a:solidFill>
              </a:rPr>
              <a:t>java.util.StringTokenizer</a:t>
            </a:r>
            <a:r>
              <a:rPr lang="hu-HU" sz="1700" b="1" dirty="0" smtClean="0">
                <a:solidFill>
                  <a:srgbClr val="C00000"/>
                </a:solidFill>
              </a:rPr>
              <a:t>;</a:t>
            </a:r>
            <a:endParaRPr lang="hu-HU" sz="1700" b="1" dirty="0">
              <a:solidFill>
                <a:srgbClr val="C00000"/>
              </a:solidFill>
            </a:endParaRP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 err="1">
                <a:solidFill>
                  <a:schemeClr val="tx1"/>
                </a:solidFill>
              </a:rPr>
              <a:t>public</a:t>
            </a:r>
            <a:r>
              <a:rPr lang="hu-HU" sz="1700" b="1" dirty="0">
                <a:solidFill>
                  <a:schemeClr val="tx1"/>
                </a:solidFill>
              </a:rPr>
              <a:t> </a:t>
            </a:r>
            <a:r>
              <a:rPr lang="hu-HU" sz="1700" b="1" dirty="0" err="1">
                <a:solidFill>
                  <a:schemeClr val="tx1"/>
                </a:solidFill>
              </a:rPr>
              <a:t>class</a:t>
            </a:r>
            <a:r>
              <a:rPr lang="hu-HU" sz="1700" b="1" dirty="0">
                <a:solidFill>
                  <a:schemeClr val="tx1"/>
                </a:solidFill>
              </a:rPr>
              <a:t> </a:t>
            </a:r>
            <a:r>
              <a:rPr lang="hu-HU" sz="1700" b="1" dirty="0" err="1">
                <a:solidFill>
                  <a:schemeClr val="tx1"/>
                </a:solidFill>
              </a:rPr>
              <a:t>io_token</a:t>
            </a:r>
            <a:r>
              <a:rPr lang="hu-HU" sz="1700" b="1" dirty="0">
                <a:solidFill>
                  <a:schemeClr val="tx1"/>
                </a:solidFill>
              </a:rPr>
              <a:t> {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</a:t>
            </a:r>
            <a:r>
              <a:rPr lang="hu-HU" sz="1700" b="1" dirty="0" err="1">
                <a:solidFill>
                  <a:schemeClr val="tx1"/>
                </a:solidFill>
              </a:rPr>
              <a:t>public</a:t>
            </a:r>
            <a:r>
              <a:rPr lang="hu-HU" sz="1700" b="1" dirty="0">
                <a:solidFill>
                  <a:schemeClr val="tx1"/>
                </a:solidFill>
              </a:rPr>
              <a:t> </a:t>
            </a:r>
            <a:r>
              <a:rPr lang="hu-HU" sz="1700" b="1" dirty="0" err="1">
                <a:solidFill>
                  <a:schemeClr val="tx1"/>
                </a:solidFill>
              </a:rPr>
              <a:t>static</a:t>
            </a:r>
            <a:r>
              <a:rPr lang="hu-HU" sz="1700" b="1" dirty="0">
                <a:solidFill>
                  <a:schemeClr val="tx1"/>
                </a:solidFill>
              </a:rPr>
              <a:t> </a:t>
            </a:r>
            <a:r>
              <a:rPr lang="hu-HU" sz="1700" b="1" dirty="0" err="1">
                <a:solidFill>
                  <a:schemeClr val="tx1"/>
                </a:solidFill>
              </a:rPr>
              <a:t>void</a:t>
            </a:r>
            <a:r>
              <a:rPr lang="hu-HU" sz="1700" b="1" dirty="0">
                <a:solidFill>
                  <a:schemeClr val="tx1"/>
                </a:solidFill>
              </a:rPr>
              <a:t> main(</a:t>
            </a:r>
            <a:r>
              <a:rPr lang="hu-HU" sz="1700" b="1" dirty="0" err="1">
                <a:solidFill>
                  <a:schemeClr val="tx1"/>
                </a:solidFill>
              </a:rPr>
              <a:t>String</a:t>
            </a:r>
            <a:r>
              <a:rPr lang="hu-HU" sz="1700" b="1" dirty="0">
                <a:solidFill>
                  <a:schemeClr val="tx1"/>
                </a:solidFill>
              </a:rPr>
              <a:t>[] </a:t>
            </a:r>
            <a:r>
              <a:rPr lang="hu-HU" sz="1700" b="1" dirty="0" err="1">
                <a:solidFill>
                  <a:schemeClr val="tx1"/>
                </a:solidFill>
              </a:rPr>
              <a:t>args</a:t>
            </a:r>
            <a:r>
              <a:rPr lang="hu-HU" sz="1700" b="1" dirty="0">
                <a:solidFill>
                  <a:schemeClr val="tx1"/>
                </a:solidFill>
              </a:rPr>
              <a:t>) </a:t>
            </a:r>
            <a:r>
              <a:rPr lang="hu-HU" sz="1700" b="1" dirty="0" smtClean="0">
                <a:solidFill>
                  <a:schemeClr val="tx1"/>
                </a:solidFill>
              </a:rPr>
              <a:t>{</a:t>
            </a:r>
            <a:endParaRPr lang="hu-HU" sz="1700" b="1" dirty="0">
              <a:solidFill>
                <a:schemeClr val="tx1"/>
              </a:solidFill>
            </a:endParaRP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 </a:t>
            </a:r>
            <a:r>
              <a:rPr lang="hu-HU" sz="1700" b="1" dirty="0" smtClean="0">
                <a:solidFill>
                  <a:schemeClr val="tx1"/>
                </a:solidFill>
              </a:rPr>
              <a:t>	int </a:t>
            </a:r>
            <a:r>
              <a:rPr lang="hu-HU" sz="1700" b="1" dirty="0">
                <a:solidFill>
                  <a:schemeClr val="tx1"/>
                </a:solidFill>
              </a:rPr>
              <a:t>sum = 0; 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</a:t>
            </a:r>
            <a:r>
              <a:rPr lang="hu-HU" sz="1700" b="1" dirty="0" smtClean="0">
                <a:solidFill>
                  <a:schemeClr val="tx1"/>
                </a:solidFill>
              </a:rPr>
              <a:t>	</a:t>
            </a:r>
            <a:r>
              <a:rPr lang="hu-HU" sz="1700" b="1" dirty="0" err="1" smtClean="0">
                <a:solidFill>
                  <a:schemeClr val="tx1"/>
                </a:solidFill>
              </a:rPr>
              <a:t>Scanner</a:t>
            </a:r>
            <a:r>
              <a:rPr lang="hu-HU" sz="1700" b="1" dirty="0" smtClean="0">
                <a:solidFill>
                  <a:schemeClr val="tx1"/>
                </a:solidFill>
              </a:rPr>
              <a:t> </a:t>
            </a:r>
            <a:r>
              <a:rPr lang="hu-HU" sz="1700" b="1" dirty="0" err="1">
                <a:solidFill>
                  <a:schemeClr val="tx1"/>
                </a:solidFill>
              </a:rPr>
              <a:t>sc</a:t>
            </a:r>
            <a:r>
              <a:rPr lang="hu-HU" sz="1700" b="1" dirty="0">
                <a:solidFill>
                  <a:schemeClr val="tx1"/>
                </a:solidFill>
              </a:rPr>
              <a:t> = </a:t>
            </a:r>
            <a:r>
              <a:rPr lang="hu-HU" sz="1700" b="1" dirty="0" err="1">
                <a:solidFill>
                  <a:schemeClr val="tx1"/>
                </a:solidFill>
              </a:rPr>
              <a:t>new</a:t>
            </a:r>
            <a:r>
              <a:rPr lang="hu-HU" sz="1700" b="1" dirty="0">
                <a:solidFill>
                  <a:schemeClr val="tx1"/>
                </a:solidFill>
              </a:rPr>
              <a:t> </a:t>
            </a:r>
            <a:r>
              <a:rPr lang="hu-HU" sz="1700" b="1" dirty="0" err="1">
                <a:solidFill>
                  <a:schemeClr val="tx1"/>
                </a:solidFill>
              </a:rPr>
              <a:t>Scanner</a:t>
            </a:r>
            <a:r>
              <a:rPr lang="hu-HU" sz="1700" b="1" dirty="0">
                <a:solidFill>
                  <a:schemeClr val="tx1"/>
                </a:solidFill>
              </a:rPr>
              <a:t>(System.in);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 </a:t>
            </a:r>
            <a:r>
              <a:rPr lang="hu-HU" sz="1700" b="1" dirty="0" smtClean="0">
                <a:solidFill>
                  <a:schemeClr val="tx1"/>
                </a:solidFill>
              </a:rPr>
              <a:t>	</a:t>
            </a:r>
            <a:r>
              <a:rPr lang="hu-HU" sz="1700" b="1" dirty="0" err="1" smtClean="0">
                <a:solidFill>
                  <a:schemeClr val="tx1"/>
                </a:solidFill>
              </a:rPr>
              <a:t>System.out.println</a:t>
            </a:r>
            <a:r>
              <a:rPr lang="hu-HU" sz="1700" b="1" dirty="0">
                <a:solidFill>
                  <a:schemeClr val="tx1"/>
                </a:solidFill>
              </a:rPr>
              <a:t>("Kérek több egész számot vesszővel elválasztva!");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 </a:t>
            </a:r>
            <a:r>
              <a:rPr lang="hu-HU" sz="1700" b="1" dirty="0" smtClean="0">
                <a:solidFill>
                  <a:schemeClr val="tx1"/>
                </a:solidFill>
              </a:rPr>
              <a:t>	</a:t>
            </a:r>
            <a:r>
              <a:rPr lang="hu-HU" sz="1700" b="1" dirty="0" err="1" smtClean="0">
                <a:solidFill>
                  <a:schemeClr val="tx1"/>
                </a:solidFill>
              </a:rPr>
              <a:t>String</a:t>
            </a:r>
            <a:r>
              <a:rPr lang="hu-HU" sz="1700" b="1" dirty="0" smtClean="0">
                <a:solidFill>
                  <a:schemeClr val="tx1"/>
                </a:solidFill>
              </a:rPr>
              <a:t> </a:t>
            </a:r>
            <a:r>
              <a:rPr lang="hu-HU" sz="1700" b="1" dirty="0">
                <a:solidFill>
                  <a:schemeClr val="tx1"/>
                </a:solidFill>
              </a:rPr>
              <a:t>sor = </a:t>
            </a:r>
            <a:r>
              <a:rPr lang="hu-HU" sz="1700" b="1" dirty="0" err="1">
                <a:solidFill>
                  <a:schemeClr val="tx1"/>
                </a:solidFill>
              </a:rPr>
              <a:t>sc.nextLine</a:t>
            </a:r>
            <a:r>
              <a:rPr lang="hu-HU" sz="1700" b="1" dirty="0">
                <a:solidFill>
                  <a:schemeClr val="tx1"/>
                </a:solidFill>
              </a:rPr>
              <a:t>(); </a:t>
            </a:r>
            <a:r>
              <a:rPr lang="hu-HU" sz="1700" b="1" dirty="0" smtClean="0">
                <a:solidFill>
                  <a:schemeClr val="tx1"/>
                </a:solidFill>
              </a:rPr>
              <a:t>					</a:t>
            </a:r>
            <a:r>
              <a:rPr lang="hu-HU" sz="1700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számsor beolvasása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 smtClean="0">
                <a:solidFill>
                  <a:schemeClr val="tx1"/>
                </a:solidFill>
              </a:rPr>
              <a:t>	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</a:rPr>
              <a:t>//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 darabolás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	</a:t>
            </a:r>
            <a:r>
              <a:rPr lang="hu-HU" sz="1700" b="1" dirty="0" err="1" smtClean="0">
                <a:solidFill>
                  <a:schemeClr val="tx1"/>
                </a:solidFill>
              </a:rPr>
              <a:t>StringTokenizer</a:t>
            </a:r>
            <a:r>
              <a:rPr lang="hu-HU" sz="1700" b="1" dirty="0" smtClean="0">
                <a:solidFill>
                  <a:schemeClr val="tx1"/>
                </a:solidFill>
              </a:rPr>
              <a:t> </a:t>
            </a:r>
            <a:r>
              <a:rPr lang="hu-HU" sz="1700" b="1" dirty="0" err="1">
                <a:solidFill>
                  <a:schemeClr val="tx1"/>
                </a:solidFill>
              </a:rPr>
              <a:t>st</a:t>
            </a:r>
            <a:r>
              <a:rPr lang="hu-HU" sz="1700" b="1" dirty="0">
                <a:solidFill>
                  <a:schemeClr val="tx1"/>
                </a:solidFill>
              </a:rPr>
              <a:t> = </a:t>
            </a:r>
            <a:r>
              <a:rPr lang="hu-HU" sz="1700" b="1" dirty="0" err="1">
                <a:solidFill>
                  <a:schemeClr val="tx1"/>
                </a:solidFill>
              </a:rPr>
              <a:t>new</a:t>
            </a:r>
            <a:r>
              <a:rPr lang="hu-HU" sz="1700" b="1" dirty="0">
                <a:solidFill>
                  <a:schemeClr val="tx1"/>
                </a:solidFill>
              </a:rPr>
              <a:t> </a:t>
            </a:r>
            <a:r>
              <a:rPr lang="hu-HU" sz="1700" b="1" dirty="0" err="1">
                <a:solidFill>
                  <a:schemeClr val="tx1"/>
                </a:solidFill>
              </a:rPr>
              <a:t>StringTokenizer</a:t>
            </a:r>
            <a:r>
              <a:rPr lang="hu-HU" sz="1700" b="1" dirty="0">
                <a:solidFill>
                  <a:schemeClr val="tx1"/>
                </a:solidFill>
              </a:rPr>
              <a:t>(sor,","); </a:t>
            </a:r>
            <a:r>
              <a:rPr lang="hu-HU" sz="1700" b="1" dirty="0" smtClean="0">
                <a:solidFill>
                  <a:schemeClr val="tx1"/>
                </a:solidFill>
              </a:rPr>
              <a:t>		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// elválasztójel a </a:t>
            </a:r>
            <a:r>
              <a:rPr lang="hu-HU" sz="1700" dirty="0" smtClean="0">
                <a:solidFill>
                  <a:schemeClr val="accent2">
                    <a:lumMod val="50000"/>
                  </a:schemeClr>
                </a:solidFill>
              </a:rPr>
              <a:t>vessző</a:t>
            </a:r>
            <a:endParaRPr lang="hu-HU" sz="17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</a:t>
            </a:r>
            <a:r>
              <a:rPr lang="hu-HU" sz="1700" b="1" dirty="0" smtClean="0">
                <a:solidFill>
                  <a:schemeClr val="tx1"/>
                </a:solidFill>
              </a:rPr>
              <a:t>	int </a:t>
            </a:r>
            <a:r>
              <a:rPr lang="hu-HU" sz="1700" b="1" dirty="0">
                <a:solidFill>
                  <a:schemeClr val="tx1"/>
                </a:solidFill>
              </a:rPr>
              <a:t>db = </a:t>
            </a:r>
            <a:r>
              <a:rPr lang="hu-HU" sz="1700" b="1" dirty="0" err="1">
                <a:solidFill>
                  <a:schemeClr val="tx1"/>
                </a:solidFill>
              </a:rPr>
              <a:t>st.countTokens</a:t>
            </a:r>
            <a:r>
              <a:rPr lang="hu-HU" sz="1700" b="1" dirty="0">
                <a:solidFill>
                  <a:schemeClr val="tx1"/>
                </a:solidFill>
              </a:rPr>
              <a:t>(); </a:t>
            </a:r>
            <a:r>
              <a:rPr lang="hu-HU" sz="1700" b="1" dirty="0" smtClean="0">
                <a:solidFill>
                  <a:schemeClr val="tx1"/>
                </a:solidFill>
              </a:rPr>
              <a:t>					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//adatok (</a:t>
            </a:r>
            <a:r>
              <a:rPr lang="hu-HU" sz="1700" dirty="0" err="1">
                <a:solidFill>
                  <a:schemeClr val="accent2">
                    <a:lumMod val="50000"/>
                  </a:schemeClr>
                </a:solidFill>
              </a:rPr>
              <a:t>tokenek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) száma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</a:t>
            </a:r>
            <a:r>
              <a:rPr lang="hu-HU" sz="1700" b="1" dirty="0" smtClean="0">
                <a:solidFill>
                  <a:schemeClr val="tx1"/>
                </a:solidFill>
              </a:rPr>
              <a:t>	</a:t>
            </a:r>
            <a:r>
              <a:rPr lang="hu-HU" sz="1700" b="1" dirty="0" err="1" smtClean="0">
                <a:solidFill>
                  <a:schemeClr val="tx1"/>
                </a:solidFill>
              </a:rPr>
              <a:t>while</a:t>
            </a:r>
            <a:r>
              <a:rPr lang="hu-HU" sz="1700" b="1" dirty="0" smtClean="0">
                <a:solidFill>
                  <a:schemeClr val="tx1"/>
                </a:solidFill>
              </a:rPr>
              <a:t> </a:t>
            </a:r>
            <a:r>
              <a:rPr lang="hu-HU" sz="1700" b="1" dirty="0">
                <a:solidFill>
                  <a:schemeClr val="tx1"/>
                </a:solidFill>
              </a:rPr>
              <a:t>(</a:t>
            </a:r>
            <a:r>
              <a:rPr lang="hu-HU" sz="1700" b="1" dirty="0" err="1">
                <a:solidFill>
                  <a:schemeClr val="tx1"/>
                </a:solidFill>
              </a:rPr>
              <a:t>st.hasMoreTokens</a:t>
            </a:r>
            <a:r>
              <a:rPr lang="hu-HU" sz="1700" b="1" dirty="0">
                <a:solidFill>
                  <a:schemeClr val="tx1"/>
                </a:solidFill>
              </a:rPr>
              <a:t>()) {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    </a:t>
            </a:r>
            <a:r>
              <a:rPr lang="hu-HU" sz="1700" b="1" dirty="0" smtClean="0">
                <a:solidFill>
                  <a:schemeClr val="tx1"/>
                </a:solidFill>
              </a:rPr>
              <a:t>		sum </a:t>
            </a:r>
            <a:r>
              <a:rPr lang="hu-HU" sz="1700" b="1" dirty="0">
                <a:solidFill>
                  <a:schemeClr val="tx1"/>
                </a:solidFill>
              </a:rPr>
              <a:t>+= </a:t>
            </a:r>
            <a:r>
              <a:rPr lang="hu-HU" sz="1700" b="1" dirty="0" err="1">
                <a:solidFill>
                  <a:schemeClr val="tx1"/>
                </a:solidFill>
              </a:rPr>
              <a:t>Integer.parseInt</a:t>
            </a:r>
            <a:r>
              <a:rPr lang="hu-HU" sz="1700" b="1" dirty="0">
                <a:solidFill>
                  <a:schemeClr val="tx1"/>
                </a:solidFill>
              </a:rPr>
              <a:t>(</a:t>
            </a:r>
            <a:r>
              <a:rPr lang="hu-HU" sz="1700" b="1" dirty="0" err="1">
                <a:solidFill>
                  <a:schemeClr val="tx1"/>
                </a:solidFill>
              </a:rPr>
              <a:t>st.nextToken</a:t>
            </a:r>
            <a:r>
              <a:rPr lang="hu-HU" sz="1700" b="1" dirty="0">
                <a:solidFill>
                  <a:schemeClr val="tx1"/>
                </a:solidFill>
              </a:rPr>
              <a:t>());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</a:t>
            </a:r>
            <a:r>
              <a:rPr lang="hu-HU" sz="1700" b="1" dirty="0" smtClean="0">
                <a:solidFill>
                  <a:schemeClr val="tx1"/>
                </a:solidFill>
              </a:rPr>
              <a:t>	 </a:t>
            </a:r>
            <a:r>
              <a:rPr lang="hu-HU" sz="1700" b="1" dirty="0">
                <a:solidFill>
                  <a:schemeClr val="tx1"/>
                </a:solidFill>
              </a:rPr>
              <a:t>}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    </a:t>
            </a:r>
            <a:r>
              <a:rPr lang="hu-HU" sz="1700" b="1" dirty="0" smtClean="0">
                <a:solidFill>
                  <a:schemeClr val="tx1"/>
                </a:solidFill>
              </a:rPr>
              <a:t>	</a:t>
            </a:r>
            <a:r>
              <a:rPr lang="hu-HU" sz="1700" b="1" dirty="0" err="1" smtClean="0">
                <a:solidFill>
                  <a:schemeClr val="tx1"/>
                </a:solidFill>
              </a:rPr>
              <a:t>System.out.println</a:t>
            </a:r>
            <a:r>
              <a:rPr lang="hu-HU" sz="1700" b="1" dirty="0">
                <a:solidFill>
                  <a:schemeClr val="tx1"/>
                </a:solidFill>
              </a:rPr>
              <a:t>("A beolvasott számok (" + db + " db) összege: " + sum);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    }</a:t>
            </a:r>
          </a:p>
          <a:p>
            <a:pPr marL="45720" lvl="8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700" b="1" dirty="0">
                <a:solidFill>
                  <a:schemeClr val="tx1"/>
                </a:solidFill>
              </a:rPr>
              <a:t>}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124080" lvl="8" indent="0">
              <a:spcBef>
                <a:spcPts val="400"/>
              </a:spcBef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27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1501" y="437950"/>
            <a:ext cx="9875520" cy="64970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Standard ki / bemenet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2153" y="1328286"/>
            <a:ext cx="10376032" cy="494738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722313" indent="-269875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hu-H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722313" indent="-269875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Standard input		</a:t>
            </a:r>
            <a:r>
              <a:rPr lang="hu-HU" sz="2400" dirty="0" err="1" smtClean="0"/>
              <a:t>StdIn</a:t>
            </a:r>
            <a:endParaRPr lang="hu-HU" sz="2400" dirty="0"/>
          </a:p>
          <a:p>
            <a:pPr marL="722313" indent="-269875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Standard output	</a:t>
            </a:r>
            <a:r>
              <a:rPr lang="hu-HU" sz="2400" dirty="0" err="1" smtClean="0"/>
              <a:t>StdOut</a:t>
            </a:r>
            <a:endParaRPr lang="hu-HU" sz="2400" dirty="0"/>
          </a:p>
          <a:p>
            <a:pPr marL="722313" indent="-269875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Standard </a:t>
            </a:r>
            <a:r>
              <a:rPr lang="hu-HU" sz="2400" b="1" dirty="0" err="1" smtClean="0">
                <a:solidFill>
                  <a:schemeClr val="accent4">
                    <a:lumMod val="50000"/>
                  </a:schemeClr>
                </a:solidFill>
              </a:rPr>
              <a:t>drawing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err="1"/>
              <a:t>StdDraw</a:t>
            </a:r>
            <a:endParaRPr lang="hu-HU" sz="2400" dirty="0"/>
          </a:p>
          <a:p>
            <a:pPr marL="722313" indent="-269875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Standard </a:t>
            </a:r>
            <a:r>
              <a:rPr lang="hu-HU" sz="2400" b="1" dirty="0" err="1" smtClean="0">
                <a:solidFill>
                  <a:schemeClr val="accent4">
                    <a:lumMod val="50000"/>
                  </a:schemeClr>
                </a:solidFill>
              </a:rPr>
              <a:t>audio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err="1"/>
              <a:t>StdAudio</a:t>
            </a:r>
            <a:endParaRPr lang="en-US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299" y="2224284"/>
            <a:ext cx="4636970" cy="383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1501" y="437950"/>
            <a:ext cx="9875520" cy="64970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Egy példa standard ki / bemenet használatára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02" y="1357163"/>
            <a:ext cx="10202778" cy="4803006"/>
          </a:xfr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951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6438"/>
          </a:xfrm>
        </p:spPr>
        <p:txBody>
          <a:bodyPr>
            <a:normAutofit/>
          </a:bodyPr>
          <a:lstStyle/>
          <a:p>
            <a:r>
              <a:rPr lang="hu-HU" sz="3000" dirty="0">
                <a:solidFill>
                  <a:srgbClr val="C00000"/>
                </a:solidFill>
              </a:rPr>
              <a:t>c. Objektumok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5649" y="1597795"/>
            <a:ext cx="9872871" cy="449820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45720" indent="0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Osztályból hozzuk létre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hu-HU" dirty="0" err="1" smtClean="0">
                <a:solidFill>
                  <a:srgbClr val="FF0000"/>
                </a:solidFill>
              </a:rPr>
              <a:t>példányosítunk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1433513" indent="-355600"/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Deklaráció</a:t>
            </a:r>
          </a:p>
          <a:p>
            <a:pPr marL="1433513" indent="-355600"/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Példányosítás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u-HU" i="1" dirty="0" err="1" smtClean="0">
                <a:solidFill>
                  <a:srgbClr val="0070C0"/>
                </a:solidFill>
              </a:rPr>
              <a:t>new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operátorral</a:t>
            </a:r>
          </a:p>
          <a:p>
            <a:pPr marL="1433513" indent="-355600"/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Inicializáció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konsturktorhívás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>
              <a:buNone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Példák: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/>
              <a:t> </a:t>
            </a:r>
            <a:r>
              <a:rPr lang="hu-HU" dirty="0" err="1"/>
              <a:t>MyClass</a:t>
            </a:r>
            <a:r>
              <a:rPr lang="hu-HU" dirty="0"/>
              <a:t> </a:t>
            </a:r>
            <a:r>
              <a:rPr lang="hu-HU" dirty="0" err="1"/>
              <a:t>myObject</a:t>
            </a:r>
            <a:r>
              <a:rPr lang="hu-HU" dirty="0"/>
              <a:t> = </a:t>
            </a:r>
            <a:r>
              <a:rPr lang="hu-HU" b="1" dirty="0" err="1"/>
              <a:t>new</a:t>
            </a:r>
            <a:r>
              <a:rPr lang="hu-HU" b="1" dirty="0"/>
              <a:t> </a:t>
            </a:r>
            <a:r>
              <a:rPr lang="hu-HU" dirty="0" err="1"/>
              <a:t>MyClass</a:t>
            </a:r>
            <a:r>
              <a:rPr lang="hu-HU" dirty="0" smtClean="0"/>
              <a:t>();</a:t>
            </a:r>
            <a:endParaRPr lang="hu-HU" dirty="0"/>
          </a:p>
          <a:p>
            <a:pPr marL="45720" indent="0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hu-HU" dirty="0"/>
              <a:t> </a:t>
            </a:r>
            <a:r>
              <a:rPr lang="hu-HU" dirty="0" err="1" smtClean="0"/>
              <a:t>MyClass</a:t>
            </a:r>
            <a:r>
              <a:rPr lang="hu-HU" dirty="0" smtClean="0"/>
              <a:t> </a:t>
            </a:r>
            <a:r>
              <a:rPr lang="hu-HU" dirty="0" err="1"/>
              <a:t>myObject</a:t>
            </a:r>
            <a:r>
              <a:rPr lang="hu-HU" dirty="0" smtClean="0"/>
              <a:t>;</a:t>
            </a:r>
          </a:p>
          <a:p>
            <a:pPr marL="45720" indent="0">
              <a:buNone/>
            </a:pPr>
            <a:r>
              <a:rPr lang="hu-HU" dirty="0" smtClean="0"/>
              <a:t>		</a:t>
            </a:r>
            <a:r>
              <a:rPr lang="hu-HU" dirty="0" smtClean="0"/>
              <a:t> </a:t>
            </a:r>
            <a:r>
              <a:rPr lang="en-US" dirty="0" smtClean="0"/>
              <a:t>Point </a:t>
            </a:r>
            <a:r>
              <a:rPr lang="en-US" dirty="0" err="1"/>
              <a:t>originOne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dirty="0"/>
              <a:t>Point(23, 94);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480" y="4258604"/>
            <a:ext cx="3093070" cy="165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3026" y="789272"/>
            <a:ext cx="9872871" cy="524897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45720" indent="0">
              <a:buNone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433513" indent="-355600"/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Hivatkozás egy objektum tagjaira</a:t>
            </a:r>
          </a:p>
          <a:p>
            <a:pPr marL="45720" indent="0">
              <a:buNone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 smtClean="0"/>
              <a:t> 		</a:t>
            </a:r>
            <a:r>
              <a:rPr lang="hu-HU" dirty="0" err="1" smtClean="0"/>
              <a:t>objectReference.variableName</a:t>
            </a:r>
            <a:endParaRPr lang="hu-HU" dirty="0" smtClean="0"/>
          </a:p>
          <a:p>
            <a:pPr marL="45720" indent="0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Példa: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height = </a:t>
            </a:r>
            <a:r>
              <a:rPr lang="en-US" b="1" dirty="0" smtClean="0"/>
              <a:t>new </a:t>
            </a:r>
            <a:r>
              <a:rPr lang="en-US" dirty="0" smtClean="0"/>
              <a:t>Rectangle().height;</a:t>
            </a:r>
            <a:endParaRPr lang="hu-HU" dirty="0"/>
          </a:p>
          <a:p>
            <a:pPr marL="1433513" indent="-355600"/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Metódushívás</a:t>
            </a:r>
          </a:p>
          <a:p>
            <a:pPr marL="4572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objectReference.methodName</a:t>
            </a:r>
            <a:r>
              <a:rPr lang="hu-HU" dirty="0" smtClean="0"/>
              <a:t>(</a:t>
            </a:r>
            <a:r>
              <a:rPr lang="hu-HU" dirty="0" err="1" smtClean="0"/>
              <a:t>argumentList</a:t>
            </a:r>
            <a:r>
              <a:rPr lang="hu-HU" dirty="0"/>
              <a:t>);</a:t>
            </a:r>
          </a:p>
          <a:p>
            <a:pPr marL="4572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objectReference.methodName</a:t>
            </a:r>
            <a:r>
              <a:rPr lang="hu-HU" dirty="0" smtClean="0"/>
              <a:t>();</a:t>
            </a:r>
          </a:p>
          <a:p>
            <a:pPr marL="45720" indent="0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Példák: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hu-HU" b="1" dirty="0" err="1" smtClean="0"/>
              <a:t>new</a:t>
            </a:r>
            <a:r>
              <a:rPr lang="hu-HU" b="1" dirty="0" smtClean="0"/>
              <a:t> </a:t>
            </a:r>
            <a:r>
              <a:rPr lang="hu-HU" dirty="0" err="1"/>
              <a:t>Rectangle</a:t>
            </a:r>
            <a:r>
              <a:rPr lang="hu-HU" dirty="0"/>
              <a:t>(100, 50).</a:t>
            </a:r>
            <a:r>
              <a:rPr lang="hu-HU" dirty="0" err="1"/>
              <a:t>area</a:t>
            </a:r>
            <a:r>
              <a:rPr lang="hu-HU" dirty="0" smtClean="0"/>
              <a:t>();</a:t>
            </a:r>
          </a:p>
          <a:p>
            <a:pPr marL="45720" indent="0">
              <a:buNone/>
            </a:pPr>
            <a:r>
              <a:rPr lang="hu-HU" b="1" dirty="0" smtClean="0"/>
              <a:t>	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err="1"/>
              <a:t>areaOfRectangle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dirty="0"/>
              <a:t>Rectangle(100, 50).area();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6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6438"/>
          </a:xfrm>
        </p:spPr>
        <p:txBody>
          <a:bodyPr>
            <a:normAutofit/>
          </a:bodyPr>
          <a:lstStyle/>
          <a:p>
            <a:r>
              <a:rPr lang="hu-HU" sz="3000" dirty="0" smtClean="0">
                <a:solidFill>
                  <a:srgbClr val="C00000"/>
                </a:solidFill>
              </a:rPr>
              <a:t>d. Gyakorlatok</a:t>
            </a:r>
            <a:endParaRPr lang="hu-HU" sz="3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2527" y="1597795"/>
            <a:ext cx="10173902" cy="391748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02920" indent="-457200" algn="just">
              <a:spcAft>
                <a:spcPts val="1200"/>
              </a:spcAft>
              <a:buAutoNum type="arabicPeriod"/>
            </a:pPr>
            <a:endParaRPr lang="hu-H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02920" indent="-457200" algn="just">
              <a:spcAft>
                <a:spcPts val="1200"/>
              </a:spcAft>
              <a:buAutoNum type="arabicPeriod"/>
            </a:pP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Írj programot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amely a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bemenetről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beolvassa egy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téglalap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majd tetszőleges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számú pont koordinátáit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és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minden egyes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pontról megállapítja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hogy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belül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van-e a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téglalapon.</a:t>
            </a:r>
          </a:p>
          <a:p>
            <a:pPr marL="502920" indent="-457200" algn="just">
              <a:spcAft>
                <a:spcPts val="1200"/>
              </a:spcAft>
              <a:buFont typeface="Corbel" pitchFamily="34" charset="0"/>
              <a:buAutoNum type="arabicPeriod"/>
            </a:pP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Számold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ki, hogy a pontok a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téglalap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melyik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oldalához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(vagy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csúcsához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vannak a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legközelebb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803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5593" y="2136007"/>
            <a:ext cx="10414000" cy="287875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hu-HU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Simon Károly</a:t>
            </a:r>
            <a:r>
              <a:rPr lang="hu-HU" dirty="0" smtClean="0"/>
              <a:t>: </a:t>
            </a:r>
            <a:r>
              <a:rPr lang="hu-HU" i="1" dirty="0" smtClean="0"/>
              <a:t>A Java programozás alapjai</a:t>
            </a:r>
          </a:p>
          <a:p>
            <a:r>
              <a:rPr lang="en-US" dirty="0">
                <a:solidFill>
                  <a:srgbClr val="002060"/>
                </a:solidFill>
              </a:rPr>
              <a:t>Sedgewick R., Wayne K. </a:t>
            </a:r>
            <a:r>
              <a:rPr lang="en-US" dirty="0"/>
              <a:t>- </a:t>
            </a:r>
            <a:r>
              <a:rPr lang="en-US" i="1" dirty="0"/>
              <a:t>Introduction to Programming in Java, 2nd edition </a:t>
            </a:r>
            <a:r>
              <a:rPr lang="en-US" i="1" dirty="0" smtClean="0"/>
              <a:t>– 2017</a:t>
            </a:r>
            <a:endParaRPr lang="hu-HU" i="1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Nagy Gusztáv</a:t>
            </a:r>
            <a:r>
              <a:rPr lang="hu-HU" dirty="0" smtClean="0"/>
              <a:t> – </a:t>
            </a:r>
            <a:r>
              <a:rPr lang="hu-HU" i="1" dirty="0" smtClean="0"/>
              <a:t>Java programozás– 2007</a:t>
            </a:r>
          </a:p>
          <a:p>
            <a:r>
              <a:rPr lang="hu-HU" i="1" dirty="0"/>
              <a:t>java2.uw.hu/09_io_muveletek.html</a:t>
            </a:r>
          </a:p>
        </p:txBody>
      </p:sp>
    </p:spTree>
    <p:extLst>
      <p:ext uri="{BB962C8B-B14F-4D97-AF65-F5344CB8AC3E}">
        <p14:creationId xmlns:p14="http://schemas.microsoft.com/office/powerpoint/2010/main" val="23959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A Java programozási nyelv alapjai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884145"/>
            <a:ext cx="9872871" cy="40386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Tömbök </a:t>
            </a: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Input / output műveletek</a:t>
            </a:r>
            <a:endParaRPr lang="hu-HU" sz="3000" dirty="0">
              <a:solidFill>
                <a:srgbClr val="C00000"/>
              </a:solidFill>
            </a:endParaRP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Objektumok definiálása</a:t>
            </a:r>
            <a:endParaRPr lang="hu-HU" sz="3000" dirty="0">
              <a:solidFill>
                <a:srgbClr val="C00000"/>
              </a:solidFill>
            </a:endParaRP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Gyakorlatok</a:t>
            </a:r>
            <a:endParaRPr lang="hu-HU" sz="3000" dirty="0">
              <a:solidFill>
                <a:srgbClr val="C00000"/>
              </a:solidFill>
            </a:endParaRPr>
          </a:p>
          <a:p>
            <a:pPr marL="502920" indent="-457200">
              <a:buFont typeface="+mj-lt"/>
              <a:buAutoNum type="alphaLcPeriod"/>
            </a:pPr>
            <a:endParaRPr lang="hu-HU" b="1" dirty="0"/>
          </a:p>
          <a:p>
            <a:pPr marL="502920" indent="-457200">
              <a:buFont typeface="+mj-lt"/>
              <a:buAutoNum type="alphaLcPeriod"/>
            </a:pP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2571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9488" y="436345"/>
            <a:ext cx="9875520" cy="978568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a. </a:t>
            </a:r>
            <a:r>
              <a:rPr lang="hu-HU" sz="3000" dirty="0" smtClean="0">
                <a:solidFill>
                  <a:srgbClr val="C00000"/>
                </a:solidFill>
                <a:latin typeface="+mj-lt"/>
              </a:rPr>
              <a:t>Tömbök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414913"/>
            <a:ext cx="9872871" cy="47163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Állandó méretű, azonos típusú elemekből álló </a:t>
            </a:r>
            <a:r>
              <a:rPr lang="hu-HU" sz="2400" dirty="0"/>
              <a:t>objektumok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marL="1433513" indent="127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>
                <a:solidFill>
                  <a:srgbClr val="FF0000"/>
                </a:solidFill>
              </a:rPr>
              <a:t>egydimenziós</a:t>
            </a:r>
          </a:p>
          <a:p>
            <a:pPr marL="1433513" indent="127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dirty="0"/>
              <a:t>	</a:t>
            </a:r>
            <a:r>
              <a:rPr lang="hu-HU" sz="2400" dirty="0">
                <a:solidFill>
                  <a:srgbClr val="FF0000"/>
                </a:solidFill>
              </a:rPr>
              <a:t>kétdimenziós</a:t>
            </a:r>
          </a:p>
          <a:p>
            <a:pPr marL="45720" indent="0">
              <a:buClr>
                <a:schemeClr val="bg2">
                  <a:lumMod val="75000"/>
                </a:schemeClr>
              </a:buClr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Különböző 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típusú elemek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tárolására: </a:t>
            </a:r>
            <a:r>
              <a:rPr lang="hu-HU" sz="2400" i="1" dirty="0" err="1" smtClean="0">
                <a:solidFill>
                  <a:srgbClr val="FF0000"/>
                </a:solidFill>
              </a:rPr>
              <a:t>ArrayList</a:t>
            </a:r>
            <a:r>
              <a:rPr lang="hu-HU" sz="2400" dirty="0" smtClean="0"/>
              <a:t> gyűjtemény</a:t>
            </a:r>
            <a:r>
              <a:rPr lang="hu-HU" sz="2400" dirty="0"/>
              <a:t> </a:t>
            </a:r>
            <a:r>
              <a:rPr lang="hu-HU" sz="2400" dirty="0" smtClean="0"/>
              <a:t>implementációk</a:t>
            </a:r>
          </a:p>
          <a:p>
            <a:pPr marL="45720" indent="0">
              <a:buClr>
                <a:schemeClr val="bg2">
                  <a:lumMod val="75000"/>
                </a:schemeClr>
              </a:buClr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Műveletek:</a:t>
            </a:r>
          </a:p>
          <a:p>
            <a:pPr marL="1433513" indent="0">
              <a:spcBef>
                <a:spcPts val="600"/>
              </a:spcBef>
              <a:buFont typeface="+mj-lt"/>
              <a:buAutoNum type="arabicParenR"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smtClean="0">
                <a:solidFill>
                  <a:schemeClr val="tx2"/>
                </a:solidFill>
              </a:rPr>
              <a:t>deklarálás</a:t>
            </a:r>
          </a:p>
          <a:p>
            <a:pPr marL="1433513" indent="0">
              <a:spcBef>
                <a:spcPts val="600"/>
              </a:spcBef>
              <a:buFont typeface="+mj-lt"/>
              <a:buAutoNum type="arabicParenR"/>
            </a:pPr>
            <a:r>
              <a:rPr lang="hu-HU" sz="2400" dirty="0">
                <a:solidFill>
                  <a:schemeClr val="tx2"/>
                </a:solidFill>
              </a:rPr>
              <a:t>	</a:t>
            </a:r>
            <a:r>
              <a:rPr lang="hu-HU" sz="2400" dirty="0" smtClean="0">
                <a:solidFill>
                  <a:schemeClr val="tx2"/>
                </a:solidFill>
              </a:rPr>
              <a:t>létrehozás</a:t>
            </a:r>
          </a:p>
          <a:p>
            <a:pPr marL="1433513" indent="0">
              <a:spcBef>
                <a:spcPts val="600"/>
              </a:spcBef>
              <a:buFont typeface="+mj-lt"/>
              <a:buAutoNum type="arabicParenR"/>
            </a:pPr>
            <a:r>
              <a:rPr lang="hu-HU" sz="2400" dirty="0">
                <a:solidFill>
                  <a:schemeClr val="tx2"/>
                </a:solidFill>
              </a:rPr>
              <a:t>	</a:t>
            </a:r>
            <a:r>
              <a:rPr lang="hu-HU" sz="2400" dirty="0" smtClean="0">
                <a:solidFill>
                  <a:schemeClr val="tx2"/>
                </a:solidFill>
              </a:rPr>
              <a:t>kezdőérték megadás</a:t>
            </a:r>
          </a:p>
          <a:p>
            <a:pPr marL="1433513" indent="0">
              <a:spcBef>
                <a:spcPts val="600"/>
              </a:spcBef>
              <a:buFont typeface="+mj-lt"/>
              <a:buAutoNum type="arabicParenR"/>
            </a:pPr>
            <a:r>
              <a:rPr lang="hu-HU" sz="2400" dirty="0">
                <a:solidFill>
                  <a:schemeClr val="tx2"/>
                </a:solidFill>
              </a:rPr>
              <a:t>	</a:t>
            </a:r>
            <a:r>
              <a:rPr lang="hu-HU" sz="2400" dirty="0" smtClean="0">
                <a:solidFill>
                  <a:schemeClr val="tx2"/>
                </a:solidFill>
              </a:rPr>
              <a:t>tömb méretének meghatározása</a:t>
            </a:r>
          </a:p>
          <a:p>
            <a:pPr marL="1433513" indent="0">
              <a:spcBef>
                <a:spcPts val="600"/>
              </a:spcBef>
              <a:buFont typeface="+mj-lt"/>
              <a:buAutoNum type="arabicParenR"/>
            </a:pPr>
            <a:r>
              <a:rPr lang="hu-HU" sz="2400" dirty="0" smtClean="0">
                <a:solidFill>
                  <a:schemeClr val="tx2"/>
                </a:solidFill>
              </a:rPr>
              <a:t>	tömbelemek elérése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5801" y="1501540"/>
            <a:ext cx="8527983" cy="469713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hu-HU" b="1" dirty="0" err="1" smtClean="0">
                <a:solidFill>
                  <a:schemeClr val="tx1"/>
                </a:solidFill>
              </a:rPr>
              <a:t>public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class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ArrayDemo</a:t>
            </a:r>
            <a:r>
              <a:rPr lang="hu-HU" dirty="0">
                <a:solidFill>
                  <a:schemeClr val="tx1"/>
                </a:solidFill>
              </a:rPr>
              <a:t> {</a:t>
            </a:r>
          </a:p>
          <a:p>
            <a:pPr marL="4572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 </a:t>
            </a:r>
            <a:r>
              <a:rPr lang="en-US" b="1" dirty="0">
                <a:solidFill>
                  <a:schemeClr val="tx1"/>
                </a:solidFill>
              </a:rPr>
              <a:t>static void </a:t>
            </a:r>
            <a:r>
              <a:rPr lang="en-US" dirty="0">
                <a:solidFill>
                  <a:schemeClr val="tx1"/>
                </a:solidFill>
              </a:rPr>
              <a:t>main(String[] </a:t>
            </a:r>
            <a:r>
              <a:rPr lang="en-US" dirty="0" err="1">
                <a:solidFill>
                  <a:schemeClr val="tx1"/>
                </a:solidFill>
              </a:rPr>
              <a:t>args</a:t>
            </a:r>
            <a:r>
              <a:rPr lang="en-US" dirty="0">
                <a:solidFill>
                  <a:schemeClr val="tx1"/>
                </a:solidFill>
              </a:rPr>
              <a:t>) {</a:t>
            </a:r>
          </a:p>
          <a:p>
            <a:pPr marL="4572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		int</a:t>
            </a:r>
            <a:r>
              <a:rPr lang="hu-HU" dirty="0">
                <a:solidFill>
                  <a:schemeClr val="tx1"/>
                </a:solidFill>
              </a:rPr>
              <a:t>[] </a:t>
            </a:r>
            <a:r>
              <a:rPr lang="hu-HU" dirty="0" err="1">
                <a:solidFill>
                  <a:schemeClr val="tx1"/>
                </a:solidFill>
              </a:rPr>
              <a:t>anArray</a:t>
            </a:r>
            <a:r>
              <a:rPr lang="hu-HU" dirty="0">
                <a:solidFill>
                  <a:schemeClr val="tx1"/>
                </a:solidFill>
              </a:rPr>
              <a:t>;</a:t>
            </a:r>
          </a:p>
          <a:p>
            <a:pPr marL="4572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		</a:t>
            </a:r>
            <a:r>
              <a:rPr lang="hu-HU" dirty="0" err="1" smtClean="0">
                <a:solidFill>
                  <a:schemeClr val="tx1"/>
                </a:solidFill>
              </a:rPr>
              <a:t>anArray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= </a:t>
            </a:r>
            <a:r>
              <a:rPr lang="hu-HU" b="1" dirty="0" err="1">
                <a:solidFill>
                  <a:schemeClr val="tx1"/>
                </a:solidFill>
              </a:rPr>
              <a:t>new</a:t>
            </a:r>
            <a:r>
              <a:rPr lang="hu-HU" b="1" dirty="0">
                <a:solidFill>
                  <a:schemeClr val="tx1"/>
                </a:solidFill>
              </a:rPr>
              <a:t> int</a:t>
            </a:r>
            <a:r>
              <a:rPr lang="hu-HU" dirty="0">
                <a:solidFill>
                  <a:schemeClr val="tx1"/>
                </a:solidFill>
              </a:rPr>
              <a:t>[10];</a:t>
            </a:r>
          </a:p>
          <a:p>
            <a:pPr marL="4572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		</a:t>
            </a:r>
            <a:r>
              <a:rPr lang="nn-NO" b="1" dirty="0" smtClean="0">
                <a:solidFill>
                  <a:schemeClr val="tx1"/>
                </a:solidFill>
              </a:rPr>
              <a:t>for </a:t>
            </a:r>
            <a:r>
              <a:rPr lang="nn-NO" dirty="0">
                <a:solidFill>
                  <a:schemeClr val="tx1"/>
                </a:solidFill>
              </a:rPr>
              <a:t>(</a:t>
            </a:r>
            <a:r>
              <a:rPr lang="nn-NO" b="1" dirty="0">
                <a:solidFill>
                  <a:schemeClr val="tx1"/>
                </a:solidFill>
              </a:rPr>
              <a:t>int </a:t>
            </a:r>
            <a:r>
              <a:rPr lang="nn-NO" dirty="0">
                <a:solidFill>
                  <a:schemeClr val="tx1"/>
                </a:solidFill>
              </a:rPr>
              <a:t>i = 0; i &lt; anArray.length; i++) {</a:t>
            </a:r>
          </a:p>
          <a:p>
            <a:pPr marL="4572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			</a:t>
            </a:r>
            <a:r>
              <a:rPr lang="hu-HU" dirty="0" err="1" smtClean="0">
                <a:solidFill>
                  <a:schemeClr val="tx1"/>
                </a:solidFill>
              </a:rPr>
              <a:t>anArray</a:t>
            </a:r>
            <a:r>
              <a:rPr lang="hu-HU" dirty="0" smtClean="0">
                <a:solidFill>
                  <a:schemeClr val="tx1"/>
                </a:solidFill>
              </a:rPr>
              <a:t>[i</a:t>
            </a:r>
            <a:r>
              <a:rPr lang="hu-HU" dirty="0">
                <a:solidFill>
                  <a:schemeClr val="tx1"/>
                </a:solidFill>
              </a:rPr>
              <a:t>] = i;</a:t>
            </a:r>
          </a:p>
          <a:p>
            <a:pPr marL="4572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			</a:t>
            </a:r>
            <a:r>
              <a:rPr lang="hu-HU" dirty="0" err="1" smtClean="0">
                <a:solidFill>
                  <a:schemeClr val="tx1"/>
                </a:solidFill>
              </a:rPr>
              <a:t>System.out.print</a:t>
            </a: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anArray</a:t>
            </a:r>
            <a:r>
              <a:rPr lang="hu-HU" dirty="0" smtClean="0">
                <a:solidFill>
                  <a:schemeClr val="tx1"/>
                </a:solidFill>
              </a:rPr>
              <a:t>[i</a:t>
            </a:r>
            <a:r>
              <a:rPr lang="hu-HU" dirty="0">
                <a:solidFill>
                  <a:schemeClr val="tx1"/>
                </a:solidFill>
              </a:rPr>
              <a:t>] + " ");</a:t>
            </a:r>
          </a:p>
          <a:p>
            <a:pPr marL="4572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		}</a:t>
            </a:r>
            <a:endParaRPr lang="hu-H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		</a:t>
            </a:r>
            <a:r>
              <a:rPr lang="hu-HU" dirty="0" err="1" smtClean="0">
                <a:solidFill>
                  <a:schemeClr val="tx1"/>
                </a:solidFill>
              </a:rPr>
              <a:t>System.out.println</a:t>
            </a:r>
            <a:r>
              <a:rPr lang="hu-HU" dirty="0">
                <a:solidFill>
                  <a:schemeClr val="tx1"/>
                </a:solidFill>
              </a:rPr>
              <a:t>();</a:t>
            </a:r>
          </a:p>
          <a:p>
            <a:pPr marL="4572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	}</a:t>
            </a:r>
            <a:endParaRPr lang="hu-H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dirty="0">
                <a:solidFill>
                  <a:schemeClr val="tx1"/>
                </a:solidFill>
              </a:rPr>
              <a:t>}</a:t>
            </a:r>
            <a:endParaRPr lang="hu-HU" sz="2800" dirty="0" smtClean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41145" y="465221"/>
            <a:ext cx="10693667" cy="10363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hu-HU" dirty="0" smtClean="0"/>
              <a:t>é</a:t>
            </a:r>
            <a:r>
              <a:rPr lang="en-US" dirty="0" err="1" smtClean="0"/>
              <a:t>lda</a:t>
            </a:r>
            <a:r>
              <a:rPr lang="hu-HU" dirty="0" smtClean="0"/>
              <a:t>: egydimenziós tömb feltöltése és kiírása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4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6942" y="678185"/>
            <a:ext cx="9875520" cy="675876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Műveletek:</a:t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8781" y="1135782"/>
            <a:ext cx="10111096" cy="495303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</a:p>
          <a:p>
            <a:pPr marL="502920" indent="-457200">
              <a:spcBef>
                <a:spcPts val="600"/>
              </a:spcBef>
              <a:buAutoNum type="arabicPeriod"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Deklarálás:</a:t>
            </a:r>
          </a:p>
          <a:p>
            <a:pPr marL="2124080" lvl="8" indent="0">
              <a:spcBef>
                <a:spcPts val="400"/>
              </a:spcBef>
              <a:buNone/>
            </a:pPr>
            <a:r>
              <a:rPr lang="hu-HU" sz="2000" b="1" dirty="0" smtClean="0"/>
              <a:t>int</a:t>
            </a:r>
            <a:r>
              <a:rPr lang="hu-HU" sz="2000" b="1" dirty="0"/>
              <a:t>[] </a:t>
            </a:r>
            <a:r>
              <a:rPr lang="hu-HU" sz="2000" dirty="0" err="1"/>
              <a:t>anArray</a:t>
            </a:r>
            <a:r>
              <a:rPr lang="hu-HU" sz="2000" dirty="0"/>
              <a:t>;</a:t>
            </a:r>
          </a:p>
          <a:p>
            <a:pPr marL="2124080" lvl="8" indent="0">
              <a:spcBef>
                <a:spcPts val="400"/>
              </a:spcBef>
              <a:buNone/>
            </a:pPr>
            <a:r>
              <a:rPr lang="hu-HU" sz="2000" b="1" dirty="0" err="1"/>
              <a:t>float</a:t>
            </a:r>
            <a:r>
              <a:rPr lang="hu-HU" sz="2000" b="1" dirty="0"/>
              <a:t>[] </a:t>
            </a:r>
            <a:r>
              <a:rPr lang="hu-HU" sz="2000" dirty="0" err="1"/>
              <a:t>anArrayOfFloats</a:t>
            </a:r>
            <a:r>
              <a:rPr lang="hu-HU" sz="2000" dirty="0"/>
              <a:t>;</a:t>
            </a:r>
          </a:p>
          <a:p>
            <a:pPr marL="2124080" lvl="8" indent="0">
              <a:spcBef>
                <a:spcPts val="400"/>
              </a:spcBef>
              <a:buNone/>
            </a:pPr>
            <a:r>
              <a:rPr lang="hu-HU" sz="2000" b="1" dirty="0" err="1"/>
              <a:t>boolean</a:t>
            </a:r>
            <a:r>
              <a:rPr lang="hu-HU" sz="2000" b="1" dirty="0"/>
              <a:t>[] </a:t>
            </a:r>
            <a:r>
              <a:rPr lang="hu-HU" sz="2000" dirty="0" err="1"/>
              <a:t>anArrayOfBooleans</a:t>
            </a:r>
            <a:r>
              <a:rPr lang="hu-HU" sz="2000" dirty="0"/>
              <a:t>;</a:t>
            </a:r>
          </a:p>
          <a:p>
            <a:pPr marL="2124080" lvl="8" indent="0">
              <a:spcBef>
                <a:spcPts val="400"/>
              </a:spcBef>
              <a:buNone/>
            </a:pPr>
            <a:r>
              <a:rPr lang="hu-HU" sz="2000" b="1" dirty="0" err="1"/>
              <a:t>Object</a:t>
            </a:r>
            <a:r>
              <a:rPr lang="hu-HU" sz="2000" b="1" dirty="0"/>
              <a:t>[] </a:t>
            </a:r>
            <a:r>
              <a:rPr lang="hu-HU" sz="2000" dirty="0" err="1"/>
              <a:t>anArrayOfObjects</a:t>
            </a:r>
            <a:r>
              <a:rPr lang="hu-HU" sz="2000" dirty="0"/>
              <a:t>;</a:t>
            </a:r>
          </a:p>
          <a:p>
            <a:pPr marL="2124080" lvl="8" indent="0">
              <a:spcBef>
                <a:spcPts val="400"/>
              </a:spcBef>
              <a:buNone/>
            </a:pPr>
            <a:r>
              <a:rPr lang="hu-HU" sz="2000" b="1" dirty="0" err="1"/>
              <a:t>String</a:t>
            </a:r>
            <a:r>
              <a:rPr lang="hu-HU" sz="2000" b="1" dirty="0"/>
              <a:t>[] </a:t>
            </a:r>
            <a:r>
              <a:rPr lang="hu-HU" sz="2000" dirty="0" err="1"/>
              <a:t>anArrayOfStrings</a:t>
            </a:r>
            <a:r>
              <a:rPr lang="hu-HU" sz="2000" dirty="0"/>
              <a:t>;</a:t>
            </a:r>
            <a:r>
              <a:rPr lang="hu-HU" sz="2000" b="1" dirty="0"/>
              <a:t>	</a:t>
            </a:r>
            <a:endParaRPr lang="hu-HU" sz="2000" b="1" dirty="0" smtClean="0"/>
          </a:p>
          <a:p>
            <a:pPr marL="544512" lvl="4" indent="-457200">
              <a:spcBef>
                <a:spcPts val="400"/>
              </a:spcBef>
              <a:buFont typeface="+mj-lt"/>
              <a:buAutoNum type="arabicPeriod" startAt="2"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Létrehozás:</a:t>
            </a:r>
          </a:p>
          <a:p>
            <a:pPr marL="274320" lvl="1" indent="0">
              <a:spcBef>
                <a:spcPts val="400"/>
              </a:spcBef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anArray</a:t>
            </a:r>
            <a:r>
              <a:rPr lang="hu-HU" b="1" dirty="0" smtClean="0"/>
              <a:t> </a:t>
            </a:r>
            <a:r>
              <a:rPr lang="hu-HU" b="1" dirty="0"/>
              <a:t>= </a:t>
            </a:r>
            <a:r>
              <a:rPr lang="hu-HU" b="1" dirty="0" err="1"/>
              <a:t>new</a:t>
            </a:r>
            <a:r>
              <a:rPr lang="hu-HU" b="1" dirty="0"/>
              <a:t> int[10</a:t>
            </a:r>
            <a:r>
              <a:rPr lang="hu-HU" b="1" dirty="0" smtClean="0"/>
              <a:t>];</a:t>
            </a:r>
          </a:p>
          <a:p>
            <a:pPr marL="274320" lvl="1" indent="0">
              <a:spcBef>
                <a:spcPts val="400"/>
              </a:spcBef>
              <a:buNone/>
            </a:pPr>
            <a:r>
              <a:rPr lang="hu-HU" b="1" dirty="0"/>
              <a:t>	</a:t>
            </a:r>
            <a:r>
              <a:rPr lang="hu-HU" b="1" dirty="0" smtClean="0"/>
              <a:t>	</a:t>
            </a:r>
            <a:r>
              <a:rPr lang="hu-HU" b="1" dirty="0" err="1" smtClean="0">
                <a:solidFill>
                  <a:srgbClr val="FF0000"/>
                </a:solidFill>
              </a:rPr>
              <a:t>new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elemtípus[tömbméret];</a:t>
            </a:r>
            <a:endParaRPr lang="hu-HU" b="1" dirty="0">
              <a:solidFill>
                <a:srgbClr val="FF0000"/>
              </a:solidFill>
            </a:endParaRPr>
          </a:p>
          <a:p>
            <a:pPr marL="274320" lvl="1" indent="0">
              <a:spcBef>
                <a:spcPts val="400"/>
              </a:spcBef>
              <a:buNone/>
            </a:pPr>
            <a:endParaRPr lang="hu-HU" b="1" dirty="0"/>
          </a:p>
          <a:p>
            <a:pPr marL="274320" lvl="1" indent="0">
              <a:buNone/>
            </a:pPr>
            <a:endParaRPr lang="hu-HU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Vonalas buborék 1 13"/>
          <p:cNvSpPr/>
          <p:nvPr/>
        </p:nvSpPr>
        <p:spPr>
          <a:xfrm>
            <a:off x="1280162" y="2503274"/>
            <a:ext cx="1260910" cy="692737"/>
          </a:xfrm>
          <a:prstGeom prst="borderCallout1">
            <a:avLst>
              <a:gd name="adj1" fmla="val 62171"/>
              <a:gd name="adj2" fmla="val 152576"/>
              <a:gd name="adj3" fmla="val 91448"/>
              <a:gd name="adj4" fmla="val 11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</a:t>
            </a:r>
            <a:r>
              <a:rPr lang="hu-HU" dirty="0" smtClean="0"/>
              <a:t>ömb típusa</a:t>
            </a:r>
            <a:endParaRPr lang="hu-HU" dirty="0"/>
          </a:p>
        </p:txBody>
      </p:sp>
      <p:sp>
        <p:nvSpPr>
          <p:cNvPr id="15" name="Vonalas buborék 1 14"/>
          <p:cNvSpPr/>
          <p:nvPr/>
        </p:nvSpPr>
        <p:spPr>
          <a:xfrm>
            <a:off x="7324826" y="2065466"/>
            <a:ext cx="1848050" cy="663861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</a:t>
            </a:r>
            <a:r>
              <a:rPr lang="hu-HU" dirty="0" smtClean="0"/>
              <a:t>ömb változó neve</a:t>
            </a:r>
            <a:endParaRPr lang="hu-HU" dirty="0"/>
          </a:p>
        </p:txBody>
      </p:sp>
      <p:sp>
        <p:nvSpPr>
          <p:cNvPr id="16" name="Vonalas buborék 1 15"/>
          <p:cNvSpPr/>
          <p:nvPr/>
        </p:nvSpPr>
        <p:spPr>
          <a:xfrm>
            <a:off x="3667226" y="5062889"/>
            <a:ext cx="1463040" cy="587141"/>
          </a:xfrm>
          <a:prstGeom prst="borderCallout1">
            <a:avLst>
              <a:gd name="adj1" fmla="val 18750"/>
              <a:gd name="adj2" fmla="val -8333"/>
              <a:gd name="adj3" fmla="val -10451"/>
              <a:gd name="adj4" fmla="val -20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n</a:t>
            </a:r>
            <a:r>
              <a:rPr lang="hu-HU" dirty="0" err="1" smtClean="0"/>
              <a:t>ew</a:t>
            </a:r>
            <a:r>
              <a:rPr lang="hu-HU" dirty="0" smtClean="0"/>
              <a:t> operátor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75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6942" y="723229"/>
            <a:ext cx="9875520" cy="638477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Műveletek:</a:t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0911" y="1361706"/>
            <a:ext cx="9687583" cy="472710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</a:p>
          <a:p>
            <a:pPr marL="502920" indent="-457200">
              <a:spcBef>
                <a:spcPts val="600"/>
              </a:spcBef>
              <a:buFont typeface="+mj-lt"/>
              <a:buAutoNum type="arabicPeriod" startAt="3"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Inicializálás: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1433513" lvl="2" indent="-355600">
              <a:spcBef>
                <a:spcPts val="600"/>
              </a:spcBef>
              <a:buFont typeface="+mj-lt"/>
              <a:buAutoNum type="romanLcPeriod"/>
            </a:pPr>
            <a:r>
              <a:rPr lang="en-US" sz="2000" b="1" dirty="0" err="1" smtClean="0"/>
              <a:t>boolean</a:t>
            </a:r>
            <a:r>
              <a:rPr lang="en-US" sz="2000" dirty="0"/>
              <a:t>[] answers = {true, false, true, true, false</a:t>
            </a:r>
            <a:r>
              <a:rPr lang="en-US" sz="2000" dirty="0" smtClean="0"/>
              <a:t>};</a:t>
            </a:r>
            <a:endParaRPr lang="hu-HU" sz="2000" dirty="0" smtClean="0"/>
          </a:p>
          <a:p>
            <a:pPr marL="1433513" lvl="2" indent="-355600">
              <a:spcBef>
                <a:spcPts val="600"/>
              </a:spcBef>
              <a:buFont typeface="+mj-lt"/>
              <a:buAutoNum type="romanLcPeriod"/>
            </a:pPr>
            <a:r>
              <a:rPr lang="hu-HU" sz="2000" b="1" dirty="0"/>
              <a:t>int[] </a:t>
            </a:r>
            <a:r>
              <a:rPr lang="hu-HU" sz="2000" b="1" dirty="0" err="1"/>
              <a:t>anArray</a:t>
            </a:r>
            <a:r>
              <a:rPr lang="hu-HU" sz="2000" b="1" dirty="0"/>
              <a:t> </a:t>
            </a:r>
            <a:r>
              <a:rPr lang="en-US" sz="2000" b="1" dirty="0" smtClean="0"/>
              <a:t>= </a:t>
            </a:r>
            <a:r>
              <a:rPr lang="en-US" sz="2000" b="1" dirty="0"/>
              <a:t>{ 1, 2, 3, 4, 5 </a:t>
            </a:r>
            <a:r>
              <a:rPr lang="en-US" sz="2000" b="1" dirty="0" smtClean="0"/>
              <a:t>};</a:t>
            </a:r>
          </a:p>
          <a:p>
            <a:pPr marL="502920" lvl="2" indent="-457200">
              <a:spcBef>
                <a:spcPts val="600"/>
              </a:spcBef>
              <a:buFont typeface="+mj-lt"/>
              <a:buAutoNum type="arabicPeriod" startAt="4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ö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mb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m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é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ret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é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nek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meghat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á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roz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á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sa</a:t>
            </a:r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124080" lvl="8" indent="0">
              <a:spcBef>
                <a:spcPts val="400"/>
              </a:spcBef>
              <a:buNone/>
            </a:pPr>
            <a:r>
              <a:rPr lang="hu-HU" sz="2000" b="1" dirty="0" err="1"/>
              <a:t>Tömbnév.length</a:t>
            </a:r>
            <a:r>
              <a:rPr lang="hu-HU" sz="2000" b="1" dirty="0" smtClean="0"/>
              <a:t>;</a:t>
            </a:r>
          </a:p>
          <a:p>
            <a:pPr marL="502920" lvl="2" indent="-457200">
              <a:spcBef>
                <a:spcPts val="600"/>
              </a:spcBef>
              <a:buFont typeface="+mj-lt"/>
              <a:buAutoNum type="arabicPeriod" startAt="4"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Tömbelemek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elérése</a:t>
            </a:r>
          </a:p>
          <a:p>
            <a:pPr marL="2124080" lvl="8" indent="0">
              <a:spcBef>
                <a:spcPts val="400"/>
              </a:spcBef>
              <a:buNone/>
            </a:pPr>
            <a:r>
              <a:rPr lang="hu-HU" sz="2000" b="1" dirty="0" smtClean="0"/>
              <a:t>Tömbnév</a:t>
            </a:r>
            <a:r>
              <a:rPr lang="en-US" sz="2000" b="1" dirty="0" smtClean="0"/>
              <a:t>[ index ]</a:t>
            </a:r>
            <a:r>
              <a:rPr lang="hu-HU" sz="2000" b="1" dirty="0" smtClean="0"/>
              <a:t>;</a:t>
            </a:r>
            <a:endParaRPr lang="en-US" sz="2000" b="1" dirty="0" smtClean="0"/>
          </a:p>
          <a:p>
            <a:pPr marL="45720" indent="0">
              <a:buNone/>
            </a:pPr>
            <a:r>
              <a:rPr lang="nn-NO" b="1" dirty="0" smtClean="0">
                <a:solidFill>
                  <a:schemeClr val="tx1"/>
                </a:solidFill>
              </a:rPr>
              <a:t>	</a:t>
            </a:r>
            <a:r>
              <a:rPr lang="nn-NO" u="sng" dirty="0" smtClean="0">
                <a:solidFill>
                  <a:schemeClr val="tx1"/>
                </a:solidFill>
              </a:rPr>
              <a:t>P</a:t>
            </a:r>
            <a:r>
              <a:rPr lang="hu-HU" u="sng" dirty="0" err="1" smtClean="0">
                <a:solidFill>
                  <a:schemeClr val="tx1"/>
                </a:solidFill>
              </a:rPr>
              <a:t>élda</a:t>
            </a:r>
            <a:r>
              <a:rPr lang="hu-HU" u="sng" dirty="0" smtClean="0">
                <a:solidFill>
                  <a:schemeClr val="tx1"/>
                </a:solidFill>
              </a:rPr>
              <a:t>:</a:t>
            </a:r>
            <a:r>
              <a:rPr lang="nn-NO" u="sng" dirty="0" smtClean="0">
                <a:solidFill>
                  <a:schemeClr val="tx1"/>
                </a:solidFill>
              </a:rPr>
              <a:t> </a:t>
            </a:r>
            <a:r>
              <a:rPr lang="nn-NO" b="1" dirty="0" smtClean="0">
                <a:solidFill>
                  <a:schemeClr val="tx1"/>
                </a:solidFill>
              </a:rPr>
              <a:t>		for </a:t>
            </a:r>
            <a:r>
              <a:rPr lang="nn-NO" dirty="0">
                <a:solidFill>
                  <a:schemeClr val="tx1"/>
                </a:solidFill>
              </a:rPr>
              <a:t>(</a:t>
            </a:r>
            <a:r>
              <a:rPr lang="nn-NO" b="1" dirty="0">
                <a:solidFill>
                  <a:schemeClr val="tx1"/>
                </a:solidFill>
              </a:rPr>
              <a:t>int </a:t>
            </a:r>
            <a:r>
              <a:rPr lang="nn-NO" dirty="0">
                <a:solidFill>
                  <a:schemeClr val="tx1"/>
                </a:solidFill>
              </a:rPr>
              <a:t>i = 0; i &lt; anArray.length; i++) </a:t>
            </a:r>
          </a:p>
          <a:p>
            <a:pPr marL="45720" indent="0">
              <a:buNone/>
            </a:pPr>
            <a:r>
              <a:rPr lang="hu-HU" dirty="0">
                <a:solidFill>
                  <a:schemeClr val="tx1"/>
                </a:solidFill>
              </a:rPr>
              <a:t>		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hu-HU" dirty="0" err="1" smtClean="0">
                <a:solidFill>
                  <a:schemeClr val="tx1"/>
                </a:solidFill>
              </a:rPr>
              <a:t>anArray</a:t>
            </a:r>
            <a:r>
              <a:rPr lang="hu-HU" dirty="0" smtClean="0">
                <a:solidFill>
                  <a:schemeClr val="tx1"/>
                </a:solidFill>
              </a:rPr>
              <a:t>[i</a:t>
            </a:r>
            <a:r>
              <a:rPr lang="hu-HU" dirty="0">
                <a:solidFill>
                  <a:schemeClr val="tx1"/>
                </a:solidFill>
              </a:rPr>
              <a:t>] = i;</a:t>
            </a:r>
          </a:p>
          <a:p>
            <a:pPr marL="2124080" lvl="8" indent="0">
              <a:spcBef>
                <a:spcPts val="400"/>
              </a:spcBef>
              <a:buNone/>
            </a:pPr>
            <a:endParaRPr lang="hu-HU" sz="2000" b="1" dirty="0"/>
          </a:p>
          <a:p>
            <a:pPr marL="502920" lvl="2" indent="-457200">
              <a:spcBef>
                <a:spcPts val="600"/>
              </a:spcBef>
              <a:buFont typeface="+mj-lt"/>
              <a:buAutoNum type="arabicPeriod" startAt="4"/>
            </a:pP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124080" lvl="8" indent="0">
              <a:spcBef>
                <a:spcPts val="400"/>
              </a:spcBef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161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1619" y="411480"/>
            <a:ext cx="9875520" cy="678180"/>
          </a:xfrm>
        </p:spPr>
        <p:txBody>
          <a:bodyPr>
            <a:normAutofit fontScale="90000"/>
          </a:bodyPr>
          <a:lstStyle/>
          <a:p>
            <a:r>
              <a:rPr lang="hu-HU" dirty="0"/>
              <a:t>T</a:t>
            </a:r>
            <a:r>
              <a:rPr lang="hu-HU" dirty="0" smtClean="0"/>
              <a:t>ömbfeldolgozás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143" y="589146"/>
            <a:ext cx="4302492" cy="5859780"/>
          </a:xfrm>
          <a:solidFill>
            <a:schemeClr val="bg2"/>
          </a:solidFill>
        </p:spPr>
      </p:pic>
      <p:sp>
        <p:nvSpPr>
          <p:cNvPr id="5" name="Vonalas buborék 1 4"/>
          <p:cNvSpPr/>
          <p:nvPr/>
        </p:nvSpPr>
        <p:spPr>
          <a:xfrm>
            <a:off x="625643" y="1388043"/>
            <a:ext cx="3667224" cy="411881"/>
          </a:xfrm>
          <a:prstGeom prst="borderCallout1">
            <a:avLst>
              <a:gd name="adj1" fmla="val -80472"/>
              <a:gd name="adj2" fmla="val 123942"/>
              <a:gd name="adj3" fmla="val 60310"/>
              <a:gd name="adj4" fmla="val 100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Tömb feltöltése véletlenszámokkal</a:t>
            </a:r>
            <a:endParaRPr lang="hu-HU" dirty="0"/>
          </a:p>
        </p:txBody>
      </p:sp>
      <p:sp>
        <p:nvSpPr>
          <p:cNvPr id="6" name="Vonalas buborék 1 5"/>
          <p:cNvSpPr/>
          <p:nvPr/>
        </p:nvSpPr>
        <p:spPr>
          <a:xfrm>
            <a:off x="9858676" y="1386038"/>
            <a:ext cx="1876926" cy="539015"/>
          </a:xfrm>
          <a:prstGeom prst="borderCallout1">
            <a:avLst>
              <a:gd name="adj1" fmla="val 49107"/>
              <a:gd name="adj2" fmla="val -4743"/>
              <a:gd name="adj3" fmla="val 75000"/>
              <a:gd name="adj4" fmla="val -67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Tömb bejárása</a:t>
            </a:r>
            <a:endParaRPr lang="hu-HU" dirty="0"/>
          </a:p>
        </p:txBody>
      </p:sp>
      <p:sp>
        <p:nvSpPr>
          <p:cNvPr id="7" name="Vonalas buborék 1 6"/>
          <p:cNvSpPr/>
          <p:nvPr/>
        </p:nvSpPr>
        <p:spPr>
          <a:xfrm>
            <a:off x="306405" y="2886376"/>
            <a:ext cx="4455697" cy="451985"/>
          </a:xfrm>
          <a:prstGeom prst="borderCallout1">
            <a:avLst>
              <a:gd name="adj1" fmla="val -395"/>
              <a:gd name="adj2" fmla="val 109330"/>
              <a:gd name="adj3" fmla="val 60310"/>
              <a:gd name="adj4" fmla="val 100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Tömb legnagyobb elemének meghatározása</a:t>
            </a:r>
            <a:endParaRPr lang="hu-HU" dirty="0"/>
          </a:p>
        </p:txBody>
      </p:sp>
      <p:sp>
        <p:nvSpPr>
          <p:cNvPr id="8" name="Vonalas buborék 1 7"/>
          <p:cNvSpPr/>
          <p:nvPr/>
        </p:nvSpPr>
        <p:spPr>
          <a:xfrm>
            <a:off x="9760819" y="3338362"/>
            <a:ext cx="1876926" cy="539015"/>
          </a:xfrm>
          <a:prstGeom prst="borderCallout1">
            <a:avLst>
              <a:gd name="adj1" fmla="val 49107"/>
              <a:gd name="adj2" fmla="val -4743"/>
              <a:gd name="adj3" fmla="val 75000"/>
              <a:gd name="adj4" fmla="val -67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Átlagszámítás</a:t>
            </a:r>
            <a:endParaRPr lang="hu-HU" dirty="0"/>
          </a:p>
        </p:txBody>
      </p:sp>
      <p:sp>
        <p:nvSpPr>
          <p:cNvPr id="10" name="Vonalas buborék 1 9"/>
          <p:cNvSpPr/>
          <p:nvPr/>
        </p:nvSpPr>
        <p:spPr>
          <a:xfrm>
            <a:off x="625643" y="4562776"/>
            <a:ext cx="3667224" cy="411881"/>
          </a:xfrm>
          <a:prstGeom prst="borderCallout1">
            <a:avLst>
              <a:gd name="adj1" fmla="val 5994"/>
              <a:gd name="adj2" fmla="val 123155"/>
              <a:gd name="adj3" fmla="val 60310"/>
              <a:gd name="adj4" fmla="val 100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Tömbelemek felcserélése</a:t>
            </a:r>
            <a:endParaRPr lang="hu-HU" dirty="0"/>
          </a:p>
        </p:txBody>
      </p:sp>
      <p:sp>
        <p:nvSpPr>
          <p:cNvPr id="11" name="Vonalas buborék 1 10"/>
          <p:cNvSpPr/>
          <p:nvPr/>
        </p:nvSpPr>
        <p:spPr>
          <a:xfrm>
            <a:off x="9760819" y="5587064"/>
            <a:ext cx="1876926" cy="539015"/>
          </a:xfrm>
          <a:prstGeom prst="borderCallout1">
            <a:avLst>
              <a:gd name="adj1" fmla="val 49107"/>
              <a:gd name="adj2" fmla="val -4743"/>
              <a:gd name="adj3" fmla="val 75000"/>
              <a:gd name="adj4" fmla="val -67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Másolás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46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0120" y="484472"/>
            <a:ext cx="9875520" cy="709061"/>
          </a:xfrm>
        </p:spPr>
        <p:txBody>
          <a:bodyPr/>
          <a:lstStyle/>
          <a:p>
            <a:r>
              <a:rPr lang="hu-HU" dirty="0" smtClean="0"/>
              <a:t>Objektumtömbök</a:t>
            </a:r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721895" y="1193533"/>
            <a:ext cx="10693667" cy="513026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GB" sz="2100" i="1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GB" sz="2100" i="1" dirty="0" err="1" smtClean="0">
                <a:solidFill>
                  <a:schemeClr val="accent2">
                    <a:lumMod val="50000"/>
                  </a:schemeClr>
                </a:solidFill>
              </a:rPr>
              <a:t>csupa</a:t>
            </a:r>
            <a:r>
              <a:rPr lang="en-GB" sz="21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100" i="1" dirty="0" err="1" smtClean="0">
                <a:solidFill>
                  <a:schemeClr val="accent2">
                    <a:lumMod val="50000"/>
                  </a:schemeClr>
                </a:solidFill>
              </a:rPr>
              <a:t>kisbet</a:t>
            </a:r>
            <a:r>
              <a:rPr lang="hu-HU" sz="2100" i="1" dirty="0" err="1" smtClean="0">
                <a:solidFill>
                  <a:schemeClr val="accent2">
                    <a:lumMod val="50000"/>
                  </a:schemeClr>
                </a:solidFill>
              </a:rPr>
              <a:t>űvel</a:t>
            </a:r>
            <a:r>
              <a:rPr lang="hu-HU" sz="2100" i="1" dirty="0" smtClean="0">
                <a:solidFill>
                  <a:schemeClr val="accent2">
                    <a:lumMod val="50000"/>
                  </a:schemeClr>
                </a:solidFill>
              </a:rPr>
              <a:t> írjuk ki a tömbelemek tartalmát</a:t>
            </a:r>
          </a:p>
          <a:p>
            <a:pPr marL="45720" indent="0">
              <a:buNone/>
            </a:pPr>
            <a:r>
              <a:rPr lang="hu-HU" sz="2100" b="1" dirty="0" err="1" smtClean="0">
                <a:solidFill>
                  <a:schemeClr val="tx1"/>
                </a:solidFill>
              </a:rPr>
              <a:t>public</a:t>
            </a:r>
            <a:r>
              <a:rPr lang="hu-HU" sz="2100" b="1" dirty="0" smtClean="0">
                <a:solidFill>
                  <a:schemeClr val="tx1"/>
                </a:solidFill>
              </a:rPr>
              <a:t> </a:t>
            </a:r>
            <a:r>
              <a:rPr lang="hu-HU" sz="2100" b="1" dirty="0" err="1">
                <a:solidFill>
                  <a:schemeClr val="tx1"/>
                </a:solidFill>
              </a:rPr>
              <a:t>class</a:t>
            </a:r>
            <a:r>
              <a:rPr lang="hu-HU" sz="2100" b="1" dirty="0">
                <a:solidFill>
                  <a:schemeClr val="tx1"/>
                </a:solidFill>
              </a:rPr>
              <a:t> </a:t>
            </a:r>
            <a:r>
              <a:rPr lang="hu-HU" sz="2100" b="1" dirty="0" err="1">
                <a:solidFill>
                  <a:schemeClr val="tx1"/>
                </a:solidFill>
              </a:rPr>
              <a:t>ArrayOfStringsDemo</a:t>
            </a:r>
            <a:r>
              <a:rPr lang="hu-HU" sz="2100" b="1" dirty="0">
                <a:solidFill>
                  <a:schemeClr val="tx1"/>
                </a:solidFill>
              </a:rPr>
              <a:t> {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</a:t>
            </a:r>
            <a:r>
              <a:rPr lang="en-US" sz="2100" b="1" dirty="0" smtClean="0">
                <a:solidFill>
                  <a:schemeClr val="tx1"/>
                </a:solidFill>
              </a:rPr>
              <a:t>public </a:t>
            </a:r>
            <a:r>
              <a:rPr lang="en-US" sz="2100" b="1" dirty="0">
                <a:solidFill>
                  <a:schemeClr val="tx1"/>
                </a:solidFill>
              </a:rPr>
              <a:t>static void main(String[] </a:t>
            </a:r>
            <a:r>
              <a:rPr lang="en-US" sz="2100" b="1" dirty="0" err="1">
                <a:solidFill>
                  <a:schemeClr val="tx1"/>
                </a:solidFill>
              </a:rPr>
              <a:t>args</a:t>
            </a:r>
            <a:r>
              <a:rPr lang="en-US" sz="2100" b="1" dirty="0">
                <a:solidFill>
                  <a:schemeClr val="tx1"/>
                </a:solidFill>
              </a:rPr>
              <a:t>) {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	</a:t>
            </a:r>
            <a:r>
              <a:rPr lang="hu-HU" sz="2100" b="1" dirty="0" err="1" smtClean="0">
                <a:solidFill>
                  <a:schemeClr val="tx1"/>
                </a:solidFill>
              </a:rPr>
              <a:t>String</a:t>
            </a:r>
            <a:r>
              <a:rPr lang="hu-HU" sz="2100" b="1" dirty="0">
                <a:solidFill>
                  <a:schemeClr val="tx1"/>
                </a:solidFill>
              </a:rPr>
              <a:t>[] </a:t>
            </a:r>
            <a:r>
              <a:rPr lang="hu-HU" sz="2100" b="1" dirty="0" err="1">
                <a:solidFill>
                  <a:schemeClr val="tx1"/>
                </a:solidFill>
              </a:rPr>
              <a:t>anArray</a:t>
            </a:r>
            <a:r>
              <a:rPr lang="hu-HU" sz="2100" b="1" dirty="0">
                <a:solidFill>
                  <a:schemeClr val="tx1"/>
                </a:solidFill>
              </a:rPr>
              <a:t> = { "</a:t>
            </a:r>
            <a:r>
              <a:rPr lang="hu-HU" sz="2100" b="1" dirty="0" err="1">
                <a:solidFill>
                  <a:schemeClr val="tx1"/>
                </a:solidFill>
              </a:rPr>
              <a:t>String</a:t>
            </a:r>
            <a:r>
              <a:rPr lang="hu-HU" sz="2100" b="1" dirty="0">
                <a:solidFill>
                  <a:schemeClr val="tx1"/>
                </a:solidFill>
              </a:rPr>
              <a:t> </a:t>
            </a:r>
            <a:r>
              <a:rPr lang="hu-HU" sz="2100" b="1" dirty="0" err="1">
                <a:solidFill>
                  <a:schemeClr val="tx1"/>
                </a:solidFill>
              </a:rPr>
              <a:t>One</a:t>
            </a:r>
            <a:r>
              <a:rPr lang="hu-HU" sz="2100" b="1" dirty="0" smtClean="0">
                <a:solidFill>
                  <a:schemeClr val="tx1"/>
                </a:solidFill>
              </a:rPr>
              <a:t>","</a:t>
            </a:r>
            <a:r>
              <a:rPr lang="hu-HU" sz="2100" b="1" dirty="0" err="1">
                <a:solidFill>
                  <a:schemeClr val="tx1"/>
                </a:solidFill>
              </a:rPr>
              <a:t>String</a:t>
            </a:r>
            <a:r>
              <a:rPr lang="hu-HU" sz="2100" b="1" dirty="0">
                <a:solidFill>
                  <a:schemeClr val="tx1"/>
                </a:solidFill>
              </a:rPr>
              <a:t> </a:t>
            </a:r>
            <a:r>
              <a:rPr lang="hu-HU" sz="2100" b="1" dirty="0" err="1">
                <a:solidFill>
                  <a:schemeClr val="tx1"/>
                </a:solidFill>
              </a:rPr>
              <a:t>Two</a:t>
            </a:r>
            <a:r>
              <a:rPr lang="hu-HU" sz="2100" b="1" dirty="0" smtClean="0">
                <a:solidFill>
                  <a:schemeClr val="tx1"/>
                </a:solidFill>
              </a:rPr>
              <a:t>","</a:t>
            </a:r>
            <a:r>
              <a:rPr lang="hu-HU" sz="2100" b="1" dirty="0" err="1">
                <a:solidFill>
                  <a:schemeClr val="tx1"/>
                </a:solidFill>
              </a:rPr>
              <a:t>String</a:t>
            </a:r>
            <a:r>
              <a:rPr lang="hu-HU" sz="2100" b="1" dirty="0">
                <a:solidFill>
                  <a:schemeClr val="tx1"/>
                </a:solidFill>
              </a:rPr>
              <a:t> </a:t>
            </a:r>
            <a:r>
              <a:rPr lang="hu-HU" sz="2100" b="1" dirty="0" err="1">
                <a:solidFill>
                  <a:schemeClr val="tx1"/>
                </a:solidFill>
              </a:rPr>
              <a:t>Three</a:t>
            </a:r>
            <a:r>
              <a:rPr lang="hu-HU" sz="2100" b="1" dirty="0">
                <a:solidFill>
                  <a:schemeClr val="tx1"/>
                </a:solidFill>
              </a:rPr>
              <a:t>" };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	</a:t>
            </a:r>
            <a:r>
              <a:rPr lang="nn-NO" sz="2100" b="1" dirty="0" smtClean="0">
                <a:solidFill>
                  <a:schemeClr val="tx1"/>
                </a:solidFill>
              </a:rPr>
              <a:t>for </a:t>
            </a:r>
            <a:r>
              <a:rPr lang="nn-NO" sz="2100" b="1" dirty="0">
                <a:solidFill>
                  <a:schemeClr val="tx1"/>
                </a:solidFill>
              </a:rPr>
              <a:t>(int i = 0; i &lt; anArray.length; i++) {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		</a:t>
            </a:r>
            <a:r>
              <a:rPr lang="hu-HU" sz="2100" b="1" dirty="0" err="1" smtClean="0">
                <a:solidFill>
                  <a:schemeClr val="tx1"/>
                </a:solidFill>
              </a:rPr>
              <a:t>System.out.println</a:t>
            </a:r>
            <a:r>
              <a:rPr lang="hu-HU" sz="2100" b="1" dirty="0" smtClean="0">
                <a:solidFill>
                  <a:schemeClr val="tx1"/>
                </a:solidFill>
              </a:rPr>
              <a:t>(</a:t>
            </a:r>
            <a:r>
              <a:rPr lang="hu-HU" sz="2100" b="1" dirty="0" err="1" smtClean="0">
                <a:solidFill>
                  <a:schemeClr val="tx1"/>
                </a:solidFill>
              </a:rPr>
              <a:t>anArray</a:t>
            </a:r>
            <a:r>
              <a:rPr lang="hu-HU" sz="2100" b="1" dirty="0" smtClean="0">
                <a:solidFill>
                  <a:schemeClr val="tx1"/>
                </a:solidFill>
              </a:rPr>
              <a:t>[i</a:t>
            </a:r>
            <a:r>
              <a:rPr lang="hu-HU" sz="2100" b="1" dirty="0">
                <a:solidFill>
                  <a:schemeClr val="tx1"/>
                </a:solidFill>
              </a:rPr>
              <a:t>].</a:t>
            </a:r>
            <a:r>
              <a:rPr lang="hu-HU" sz="2100" b="1" dirty="0" err="1">
                <a:solidFill>
                  <a:schemeClr val="tx1"/>
                </a:solidFill>
              </a:rPr>
              <a:t>toLowerCase</a:t>
            </a:r>
            <a:r>
              <a:rPr lang="hu-HU" sz="2100" b="1" dirty="0">
                <a:solidFill>
                  <a:schemeClr val="tx1"/>
                </a:solidFill>
              </a:rPr>
              <a:t>());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	}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}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}</a:t>
            </a:r>
            <a:endParaRPr lang="hu-HU" sz="21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000" b="1" dirty="0">
                <a:solidFill>
                  <a:schemeClr val="tx1"/>
                </a:solidFill>
              </a:rPr>
              <a:t>	</a:t>
            </a:r>
            <a:r>
              <a:rPr lang="en-US" sz="2100" i="1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US" sz="2100" i="1" dirty="0" err="1" smtClean="0">
                <a:solidFill>
                  <a:schemeClr val="accent2">
                    <a:lumMod val="50000"/>
                  </a:schemeClr>
                </a:solidFill>
              </a:rPr>
              <a:t>ugyanaz</a:t>
            </a:r>
            <a:r>
              <a:rPr lang="en-US" sz="2100" i="1" dirty="0" smtClean="0">
                <a:solidFill>
                  <a:schemeClr val="accent2">
                    <a:lumMod val="50000"/>
                  </a:schemeClr>
                </a:solidFill>
              </a:rPr>
              <a:t> for-each </a:t>
            </a:r>
            <a:r>
              <a:rPr lang="en-US" sz="2100" i="1" dirty="0" err="1" smtClean="0">
                <a:solidFill>
                  <a:schemeClr val="accent2">
                    <a:lumMod val="50000"/>
                  </a:schemeClr>
                </a:solidFill>
              </a:rPr>
              <a:t>ciklussal</a:t>
            </a:r>
            <a:endParaRPr lang="hu-HU" sz="21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</a:t>
            </a:r>
            <a:r>
              <a:rPr lang="en-US" sz="2100" b="1" dirty="0" smtClean="0">
                <a:solidFill>
                  <a:schemeClr val="tx1"/>
                </a:solidFill>
              </a:rPr>
              <a:t>String</a:t>
            </a:r>
            <a:r>
              <a:rPr lang="en-US" sz="2100" b="1" dirty="0">
                <a:solidFill>
                  <a:schemeClr val="tx1"/>
                </a:solidFill>
              </a:rPr>
              <a:t>[] </a:t>
            </a:r>
            <a:r>
              <a:rPr lang="en-US" sz="2100" b="1" dirty="0" err="1">
                <a:solidFill>
                  <a:schemeClr val="tx1"/>
                </a:solidFill>
              </a:rPr>
              <a:t>anArray</a:t>
            </a:r>
            <a:r>
              <a:rPr lang="en-US" sz="2100" b="1" dirty="0">
                <a:solidFill>
                  <a:schemeClr val="tx1"/>
                </a:solidFill>
              </a:rPr>
              <a:t> = {"String </a:t>
            </a:r>
            <a:r>
              <a:rPr lang="en-US" sz="2100" b="1" dirty="0" err="1">
                <a:solidFill>
                  <a:schemeClr val="tx1"/>
                </a:solidFill>
              </a:rPr>
              <a:t>One","String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Two","String</a:t>
            </a:r>
            <a:r>
              <a:rPr lang="en-US" sz="2100" b="1" dirty="0">
                <a:solidFill>
                  <a:schemeClr val="tx1"/>
                </a:solidFill>
              </a:rPr>
              <a:t> Three"};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</a:t>
            </a:r>
            <a:r>
              <a:rPr lang="hu-HU" sz="2100" b="1" dirty="0" err="1" smtClean="0">
                <a:solidFill>
                  <a:schemeClr val="tx1"/>
                </a:solidFill>
              </a:rPr>
              <a:t>for</a:t>
            </a:r>
            <a:r>
              <a:rPr lang="hu-HU" sz="2100" b="1" dirty="0" smtClean="0">
                <a:solidFill>
                  <a:schemeClr val="tx1"/>
                </a:solidFill>
              </a:rPr>
              <a:t> </a:t>
            </a:r>
            <a:r>
              <a:rPr lang="hu-HU" sz="2100" b="1" dirty="0">
                <a:solidFill>
                  <a:schemeClr val="tx1"/>
                </a:solidFill>
              </a:rPr>
              <a:t>(</a:t>
            </a:r>
            <a:r>
              <a:rPr lang="hu-HU" sz="2100" b="1" dirty="0" err="1">
                <a:solidFill>
                  <a:schemeClr val="tx1"/>
                </a:solidFill>
              </a:rPr>
              <a:t>String</a:t>
            </a:r>
            <a:r>
              <a:rPr lang="hu-HU" sz="2100" b="1" dirty="0">
                <a:solidFill>
                  <a:schemeClr val="tx1"/>
                </a:solidFill>
              </a:rPr>
              <a:t> s : </a:t>
            </a:r>
            <a:r>
              <a:rPr lang="hu-HU" sz="2100" b="1" dirty="0" err="1">
                <a:solidFill>
                  <a:schemeClr val="tx1"/>
                </a:solidFill>
              </a:rPr>
              <a:t>anArray</a:t>
            </a:r>
            <a:r>
              <a:rPr lang="hu-HU" sz="2100" b="1" dirty="0">
                <a:solidFill>
                  <a:schemeClr val="tx1"/>
                </a:solidFill>
              </a:rPr>
              <a:t>) {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	</a:t>
            </a:r>
            <a:r>
              <a:rPr lang="hu-HU" sz="2100" b="1" dirty="0" err="1" smtClean="0">
                <a:solidFill>
                  <a:schemeClr val="tx1"/>
                </a:solidFill>
              </a:rPr>
              <a:t>System.out.println</a:t>
            </a:r>
            <a:r>
              <a:rPr lang="hu-HU" sz="2100" b="1" dirty="0" smtClean="0">
                <a:solidFill>
                  <a:schemeClr val="tx1"/>
                </a:solidFill>
              </a:rPr>
              <a:t>(</a:t>
            </a:r>
            <a:r>
              <a:rPr lang="hu-HU" sz="2100" b="1" dirty="0" err="1" smtClean="0">
                <a:solidFill>
                  <a:schemeClr val="tx1"/>
                </a:solidFill>
              </a:rPr>
              <a:t>s.toLowerCase</a:t>
            </a:r>
            <a:r>
              <a:rPr lang="hu-HU" sz="2100" b="1" dirty="0">
                <a:solidFill>
                  <a:schemeClr val="tx1"/>
                </a:solidFill>
              </a:rPr>
              <a:t>());</a:t>
            </a:r>
          </a:p>
          <a:p>
            <a:pPr marL="45720" indent="0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	}</a:t>
            </a:r>
            <a:endParaRPr lang="hu-HU" sz="2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59829" y="428713"/>
            <a:ext cx="9875520" cy="6497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hu-HU" dirty="0" err="1" smtClean="0"/>
              <a:t>ömbök</a:t>
            </a:r>
            <a:r>
              <a:rPr lang="hu-HU" dirty="0" smtClean="0"/>
              <a:t> tömbjei - mátrixok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46157" y="1001028"/>
            <a:ext cx="7546208" cy="346509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45720" indent="0">
              <a:buNone/>
            </a:pPr>
            <a:endParaRPr lang="en-US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hu-HU" sz="5200" b="1" dirty="0" err="1">
                <a:solidFill>
                  <a:schemeClr val="tx1"/>
                </a:solidFill>
              </a:rPr>
              <a:t>public</a:t>
            </a:r>
            <a:r>
              <a:rPr lang="hu-HU" sz="5200" b="1" dirty="0">
                <a:solidFill>
                  <a:schemeClr val="tx1"/>
                </a:solidFill>
              </a:rPr>
              <a:t> </a:t>
            </a:r>
            <a:r>
              <a:rPr lang="hu-HU" sz="5200" b="1" dirty="0" err="1">
                <a:solidFill>
                  <a:schemeClr val="tx1"/>
                </a:solidFill>
              </a:rPr>
              <a:t>class</a:t>
            </a:r>
            <a:r>
              <a:rPr lang="hu-HU" sz="5200" b="1" dirty="0">
                <a:solidFill>
                  <a:schemeClr val="tx1"/>
                </a:solidFill>
              </a:rPr>
              <a:t> </a:t>
            </a:r>
            <a:r>
              <a:rPr lang="hu-HU" sz="5200" b="1" dirty="0" err="1" smtClean="0">
                <a:solidFill>
                  <a:schemeClr val="tx1"/>
                </a:solidFill>
              </a:rPr>
              <a:t>ArrayOfArraysDemo</a:t>
            </a:r>
            <a:r>
              <a:rPr lang="hu-HU" sz="5200" b="1" dirty="0" smtClean="0">
                <a:solidFill>
                  <a:schemeClr val="tx1"/>
                </a:solidFill>
              </a:rPr>
              <a:t> </a:t>
            </a:r>
            <a:r>
              <a:rPr lang="hu-HU" sz="5200" b="1" dirty="0">
                <a:solidFill>
                  <a:schemeClr val="tx1"/>
                </a:solidFill>
              </a:rPr>
              <a:t>{</a:t>
            </a:r>
          </a:p>
          <a:p>
            <a:pPr marL="45720" indent="0">
              <a:buNone/>
            </a:pPr>
            <a:r>
              <a:rPr lang="hu-HU" sz="5200" b="1" dirty="0" smtClean="0">
                <a:solidFill>
                  <a:schemeClr val="tx1"/>
                </a:solidFill>
              </a:rPr>
              <a:t>	</a:t>
            </a:r>
            <a:r>
              <a:rPr lang="en-US" sz="5200" b="1" dirty="0" smtClean="0">
                <a:solidFill>
                  <a:schemeClr val="tx1"/>
                </a:solidFill>
              </a:rPr>
              <a:t>public </a:t>
            </a:r>
            <a:r>
              <a:rPr lang="en-US" sz="5200" b="1" dirty="0">
                <a:solidFill>
                  <a:schemeClr val="tx1"/>
                </a:solidFill>
              </a:rPr>
              <a:t>static void main(String[] </a:t>
            </a:r>
            <a:r>
              <a:rPr lang="en-US" sz="5200" b="1" dirty="0" err="1">
                <a:solidFill>
                  <a:schemeClr val="tx1"/>
                </a:solidFill>
              </a:rPr>
              <a:t>args</a:t>
            </a:r>
            <a:r>
              <a:rPr lang="en-US" sz="5200" b="1" dirty="0">
                <a:solidFill>
                  <a:schemeClr val="tx1"/>
                </a:solidFill>
              </a:rPr>
              <a:t>) {</a:t>
            </a:r>
          </a:p>
          <a:p>
            <a:pPr marL="45720" indent="0">
              <a:buNone/>
            </a:pPr>
            <a:r>
              <a:rPr lang="hu-HU" sz="5200" b="1" dirty="0" smtClean="0">
                <a:solidFill>
                  <a:schemeClr val="tx1"/>
                </a:solidFill>
              </a:rPr>
              <a:t>		int</a:t>
            </a:r>
            <a:r>
              <a:rPr lang="hu-HU" sz="5200" b="1" dirty="0">
                <a:solidFill>
                  <a:schemeClr val="tx1"/>
                </a:solidFill>
              </a:rPr>
              <a:t>[][] </a:t>
            </a:r>
            <a:r>
              <a:rPr lang="hu-HU" sz="5200" b="1" dirty="0" err="1">
                <a:solidFill>
                  <a:schemeClr val="tx1"/>
                </a:solidFill>
              </a:rPr>
              <a:t>aMatrix</a:t>
            </a:r>
            <a:r>
              <a:rPr lang="hu-HU" sz="5200" b="1" dirty="0">
                <a:solidFill>
                  <a:schemeClr val="tx1"/>
                </a:solidFill>
              </a:rPr>
              <a:t> = </a:t>
            </a:r>
            <a:r>
              <a:rPr lang="hu-HU" sz="5200" b="1" dirty="0" err="1">
                <a:solidFill>
                  <a:schemeClr val="tx1"/>
                </a:solidFill>
              </a:rPr>
              <a:t>new</a:t>
            </a:r>
            <a:r>
              <a:rPr lang="hu-HU" sz="5200" b="1" dirty="0">
                <a:solidFill>
                  <a:schemeClr val="tx1"/>
                </a:solidFill>
              </a:rPr>
              <a:t> int[4][];</a:t>
            </a:r>
          </a:p>
          <a:p>
            <a:pPr marL="45720" indent="0">
              <a:buNone/>
            </a:pPr>
            <a:r>
              <a:rPr lang="hu-HU" sz="5200" b="1" dirty="0" smtClean="0">
                <a:solidFill>
                  <a:schemeClr val="tx1"/>
                </a:solidFill>
              </a:rPr>
              <a:t>		</a:t>
            </a:r>
            <a:r>
              <a:rPr lang="hu-HU" sz="5200" b="1" dirty="0" err="1" smtClean="0">
                <a:solidFill>
                  <a:schemeClr val="tx1"/>
                </a:solidFill>
              </a:rPr>
              <a:t>for</a:t>
            </a:r>
            <a:r>
              <a:rPr lang="hu-HU" sz="5200" b="1" dirty="0" smtClean="0">
                <a:solidFill>
                  <a:schemeClr val="tx1"/>
                </a:solidFill>
              </a:rPr>
              <a:t> </a:t>
            </a:r>
            <a:r>
              <a:rPr lang="hu-HU" sz="5200" b="1" dirty="0">
                <a:solidFill>
                  <a:schemeClr val="tx1"/>
                </a:solidFill>
              </a:rPr>
              <a:t>(int i = 0; i &lt; </a:t>
            </a:r>
            <a:r>
              <a:rPr lang="hu-HU" sz="5200" b="1" dirty="0" err="1">
                <a:solidFill>
                  <a:schemeClr val="tx1"/>
                </a:solidFill>
              </a:rPr>
              <a:t>aMatrix.length</a:t>
            </a:r>
            <a:r>
              <a:rPr lang="hu-HU" sz="5200" b="1" dirty="0">
                <a:solidFill>
                  <a:schemeClr val="tx1"/>
                </a:solidFill>
              </a:rPr>
              <a:t>; i++) {</a:t>
            </a:r>
          </a:p>
          <a:p>
            <a:pPr marL="45720" indent="0">
              <a:buNone/>
            </a:pPr>
            <a:r>
              <a:rPr lang="hu-HU" sz="5200" b="1" dirty="0" smtClean="0">
                <a:solidFill>
                  <a:schemeClr val="tx1"/>
                </a:solidFill>
              </a:rPr>
              <a:t>			</a:t>
            </a:r>
            <a:r>
              <a:rPr lang="hu-HU" sz="5200" b="1" dirty="0" err="1" smtClean="0">
                <a:solidFill>
                  <a:schemeClr val="tx1"/>
                </a:solidFill>
              </a:rPr>
              <a:t>aMatrix</a:t>
            </a:r>
            <a:r>
              <a:rPr lang="hu-HU" sz="5200" b="1" dirty="0" smtClean="0">
                <a:solidFill>
                  <a:schemeClr val="tx1"/>
                </a:solidFill>
              </a:rPr>
              <a:t>[i</a:t>
            </a:r>
            <a:r>
              <a:rPr lang="hu-HU" sz="5200" b="1" dirty="0">
                <a:solidFill>
                  <a:schemeClr val="tx1"/>
                </a:solidFill>
              </a:rPr>
              <a:t>] = </a:t>
            </a:r>
            <a:r>
              <a:rPr lang="hu-HU" sz="5200" b="1" dirty="0" err="1">
                <a:solidFill>
                  <a:schemeClr val="tx1"/>
                </a:solidFill>
              </a:rPr>
              <a:t>new</a:t>
            </a:r>
            <a:r>
              <a:rPr lang="hu-HU" sz="5200" b="1" dirty="0">
                <a:solidFill>
                  <a:schemeClr val="tx1"/>
                </a:solidFill>
              </a:rPr>
              <a:t> int[5];</a:t>
            </a:r>
          </a:p>
          <a:p>
            <a:pPr marL="45720" indent="0">
              <a:buNone/>
            </a:pPr>
            <a:r>
              <a:rPr lang="hu-HU" sz="5200" b="1" dirty="0" smtClean="0">
                <a:solidFill>
                  <a:schemeClr val="tx1"/>
                </a:solidFill>
              </a:rPr>
              <a:t>			</a:t>
            </a:r>
            <a:r>
              <a:rPr lang="hu-HU" sz="5200" b="1" dirty="0" err="1" smtClean="0">
                <a:solidFill>
                  <a:schemeClr val="tx1"/>
                </a:solidFill>
              </a:rPr>
              <a:t>for</a:t>
            </a:r>
            <a:r>
              <a:rPr lang="hu-HU" sz="5200" b="1" dirty="0" smtClean="0">
                <a:solidFill>
                  <a:schemeClr val="tx1"/>
                </a:solidFill>
              </a:rPr>
              <a:t> </a:t>
            </a:r>
            <a:r>
              <a:rPr lang="hu-HU" sz="5200" b="1" dirty="0">
                <a:solidFill>
                  <a:schemeClr val="tx1"/>
                </a:solidFill>
              </a:rPr>
              <a:t>(int j = 0; j &lt; </a:t>
            </a:r>
            <a:r>
              <a:rPr lang="hu-HU" sz="5200" b="1" dirty="0" err="1">
                <a:solidFill>
                  <a:schemeClr val="tx1"/>
                </a:solidFill>
              </a:rPr>
              <a:t>aMatrix</a:t>
            </a:r>
            <a:r>
              <a:rPr lang="hu-HU" sz="5200" b="1" dirty="0">
                <a:solidFill>
                  <a:schemeClr val="tx1"/>
                </a:solidFill>
              </a:rPr>
              <a:t>[i].</a:t>
            </a:r>
            <a:r>
              <a:rPr lang="hu-HU" sz="5200" b="1" dirty="0" err="1">
                <a:solidFill>
                  <a:schemeClr val="tx1"/>
                </a:solidFill>
              </a:rPr>
              <a:t>length</a:t>
            </a:r>
            <a:r>
              <a:rPr lang="hu-HU" sz="5200" b="1" dirty="0">
                <a:solidFill>
                  <a:schemeClr val="tx1"/>
                </a:solidFill>
              </a:rPr>
              <a:t>; j++) {</a:t>
            </a:r>
          </a:p>
          <a:p>
            <a:pPr marL="45720" indent="0">
              <a:buNone/>
            </a:pPr>
            <a:r>
              <a:rPr lang="hu-HU" sz="5200" b="1" dirty="0" smtClean="0">
                <a:solidFill>
                  <a:schemeClr val="tx1"/>
                </a:solidFill>
              </a:rPr>
              <a:t>				</a:t>
            </a:r>
            <a:r>
              <a:rPr lang="hu-HU" sz="5200" b="1" dirty="0" err="1" smtClean="0">
                <a:solidFill>
                  <a:schemeClr val="tx1"/>
                </a:solidFill>
              </a:rPr>
              <a:t>aMatrix</a:t>
            </a:r>
            <a:r>
              <a:rPr lang="hu-HU" sz="5200" b="1" dirty="0" smtClean="0">
                <a:solidFill>
                  <a:schemeClr val="tx1"/>
                </a:solidFill>
              </a:rPr>
              <a:t>[i</a:t>
            </a:r>
            <a:r>
              <a:rPr lang="hu-HU" sz="5200" b="1" dirty="0">
                <a:solidFill>
                  <a:schemeClr val="tx1"/>
                </a:solidFill>
              </a:rPr>
              <a:t>][j] = i + j;</a:t>
            </a:r>
          </a:p>
          <a:p>
            <a:pPr marL="45720" indent="0">
              <a:buNone/>
            </a:pPr>
            <a:r>
              <a:rPr lang="hu-HU" sz="5200" b="1" dirty="0" smtClean="0">
                <a:solidFill>
                  <a:schemeClr val="tx1"/>
                </a:solidFill>
              </a:rPr>
              <a:t>			}</a:t>
            </a:r>
            <a:endParaRPr lang="hu-HU" sz="52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5200" b="1" dirty="0" smtClean="0">
                <a:solidFill>
                  <a:schemeClr val="tx1"/>
                </a:solidFill>
              </a:rPr>
              <a:t>		}</a:t>
            </a:r>
            <a:endParaRPr lang="hu-HU" sz="52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358188" y="4379494"/>
            <a:ext cx="7546208" cy="22006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	</a:t>
            </a:r>
            <a:r>
              <a:rPr lang="en-US" b="1" dirty="0" smtClean="0"/>
              <a:t>	</a:t>
            </a:r>
            <a:r>
              <a:rPr lang="hu-HU" sz="1700" b="1" dirty="0" err="1" smtClean="0"/>
              <a:t>for</a:t>
            </a:r>
            <a:r>
              <a:rPr lang="hu-HU" sz="1700" b="1" dirty="0" smtClean="0"/>
              <a:t> </a:t>
            </a:r>
            <a:r>
              <a:rPr lang="hu-HU" sz="1700" b="1" dirty="0"/>
              <a:t>(int i = 0; i &lt; </a:t>
            </a:r>
            <a:r>
              <a:rPr lang="hu-HU" sz="1700" b="1" dirty="0" err="1"/>
              <a:t>aMatrix.length</a:t>
            </a:r>
            <a:r>
              <a:rPr lang="hu-HU" sz="1700" b="1" dirty="0"/>
              <a:t>; i++) {</a:t>
            </a:r>
          </a:p>
          <a:p>
            <a:r>
              <a:rPr lang="hu-HU" sz="1700" b="1" dirty="0" smtClean="0"/>
              <a:t>		</a:t>
            </a:r>
            <a:r>
              <a:rPr lang="en-US" sz="1700" b="1" dirty="0" smtClean="0"/>
              <a:t>	</a:t>
            </a:r>
            <a:r>
              <a:rPr lang="hu-HU" sz="1700" b="1" dirty="0" err="1" smtClean="0"/>
              <a:t>for</a:t>
            </a:r>
            <a:r>
              <a:rPr lang="hu-HU" sz="1700" b="1" dirty="0" smtClean="0"/>
              <a:t> </a:t>
            </a:r>
            <a:r>
              <a:rPr lang="hu-HU" sz="1700" b="1" dirty="0"/>
              <a:t>(int j = 0; j &lt; </a:t>
            </a:r>
            <a:r>
              <a:rPr lang="hu-HU" sz="1700" b="1" dirty="0" err="1"/>
              <a:t>aMatrix</a:t>
            </a:r>
            <a:r>
              <a:rPr lang="hu-HU" sz="1700" b="1" dirty="0"/>
              <a:t>[i].</a:t>
            </a:r>
            <a:r>
              <a:rPr lang="hu-HU" sz="1700" b="1" dirty="0" err="1"/>
              <a:t>length</a:t>
            </a:r>
            <a:r>
              <a:rPr lang="hu-HU" sz="1700" b="1" dirty="0"/>
              <a:t>; j++) {</a:t>
            </a:r>
          </a:p>
          <a:p>
            <a:r>
              <a:rPr lang="hu-HU" sz="1700" b="1" dirty="0" smtClean="0"/>
              <a:t>			</a:t>
            </a:r>
            <a:r>
              <a:rPr lang="en-US" sz="1700" b="1" dirty="0" smtClean="0"/>
              <a:t>	</a:t>
            </a:r>
            <a:r>
              <a:rPr lang="hu-HU" sz="1700" b="1" dirty="0" err="1" smtClean="0"/>
              <a:t>System.out.print</a:t>
            </a:r>
            <a:r>
              <a:rPr lang="hu-HU" sz="1700" b="1" dirty="0" smtClean="0"/>
              <a:t>(</a:t>
            </a:r>
            <a:r>
              <a:rPr lang="hu-HU" sz="1700" b="1" dirty="0" err="1" smtClean="0"/>
              <a:t>aMatrix</a:t>
            </a:r>
            <a:r>
              <a:rPr lang="hu-HU" sz="1700" b="1" dirty="0" smtClean="0"/>
              <a:t>[i</a:t>
            </a:r>
            <a:r>
              <a:rPr lang="hu-HU" sz="1700" b="1" dirty="0"/>
              <a:t>][j] + " ");</a:t>
            </a:r>
          </a:p>
          <a:p>
            <a:r>
              <a:rPr lang="hu-HU" sz="1700" b="1" dirty="0" smtClean="0"/>
              <a:t>		</a:t>
            </a:r>
            <a:r>
              <a:rPr lang="en-US" sz="1700" b="1" dirty="0" smtClean="0"/>
              <a:t>	</a:t>
            </a:r>
            <a:r>
              <a:rPr lang="hu-HU" sz="1700" b="1" dirty="0" smtClean="0"/>
              <a:t>}</a:t>
            </a:r>
            <a:endParaRPr lang="hu-HU" sz="1700" b="1" dirty="0"/>
          </a:p>
          <a:p>
            <a:r>
              <a:rPr lang="hu-HU" sz="1700" b="1" dirty="0" smtClean="0"/>
              <a:t>		</a:t>
            </a:r>
            <a:r>
              <a:rPr lang="en-US" sz="1700" b="1" dirty="0" smtClean="0"/>
              <a:t>	</a:t>
            </a:r>
            <a:r>
              <a:rPr lang="hu-HU" sz="1700" b="1" dirty="0" err="1" smtClean="0"/>
              <a:t>System.out.println</a:t>
            </a:r>
            <a:r>
              <a:rPr lang="hu-HU" sz="1700" b="1" dirty="0"/>
              <a:t>();</a:t>
            </a:r>
          </a:p>
          <a:p>
            <a:pPr lvl="1"/>
            <a:r>
              <a:rPr lang="hu-HU" sz="1700" b="1" dirty="0" smtClean="0"/>
              <a:t>	</a:t>
            </a:r>
            <a:r>
              <a:rPr lang="en-US" sz="1700" b="1" dirty="0" smtClean="0"/>
              <a:t>	</a:t>
            </a:r>
            <a:r>
              <a:rPr lang="hu-HU" sz="1700" b="1" dirty="0" smtClean="0"/>
              <a:t>}</a:t>
            </a:r>
          </a:p>
          <a:p>
            <a:r>
              <a:rPr lang="en-US" sz="1700" b="1" dirty="0" smtClean="0"/>
              <a:t>	}</a:t>
            </a:r>
          </a:p>
          <a:p>
            <a:r>
              <a:rPr lang="en-US" sz="1700" b="1" dirty="0"/>
              <a:t>}</a:t>
            </a:r>
            <a:endParaRPr lang="hu-HU" sz="1700" b="1" dirty="0"/>
          </a:p>
        </p:txBody>
      </p:sp>
    </p:spTree>
    <p:extLst>
      <p:ext uri="{BB962C8B-B14F-4D97-AF65-F5344CB8AC3E}">
        <p14:creationId xmlns:p14="http://schemas.microsoft.com/office/powerpoint/2010/main" val="226301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Kék–zöld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Alap</Template>
  <TotalTime>472</TotalTime>
  <Words>240</Words>
  <Application>Microsoft Office PowerPoint</Application>
  <PresentationFormat>Widescreen</PresentationFormat>
  <Paragraphs>168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Corbel</vt:lpstr>
      <vt:lpstr>Bázis</vt:lpstr>
      <vt:lpstr>A Java programozási nyelvRől</vt:lpstr>
      <vt:lpstr>2. A Java programozási nyelv alapjai</vt:lpstr>
      <vt:lpstr>a. Tömbök</vt:lpstr>
      <vt:lpstr>Példa: egydimenziós tömb feltöltése és kiírása</vt:lpstr>
      <vt:lpstr>Műveletek: </vt:lpstr>
      <vt:lpstr>Műveletek: </vt:lpstr>
      <vt:lpstr>Tömbfeldolgozás</vt:lpstr>
      <vt:lpstr>Objektumtömbök</vt:lpstr>
      <vt:lpstr>Tömbök tömbjei - mátrixok</vt:lpstr>
      <vt:lpstr>b. Input / output műveletek </vt:lpstr>
      <vt:lpstr> </vt:lpstr>
      <vt:lpstr>Standard ki / bemenet</vt:lpstr>
      <vt:lpstr>Egy példa standard ki / bemenet használatára</vt:lpstr>
      <vt:lpstr>c. Objektumok létrehozása</vt:lpstr>
      <vt:lpstr>PowerPoint Presentation</vt:lpstr>
      <vt:lpstr>d. Gyakorlatok</vt:lpstr>
      <vt:lpstr>Felhasznált irodalom: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Java programozási nyelv alapjai</dc:title>
  <dc:creator>Kati</dc:creator>
  <cp:lastModifiedBy>admin</cp:lastModifiedBy>
  <cp:revision>74</cp:revision>
  <dcterms:created xsi:type="dcterms:W3CDTF">2019-04-02T16:22:34Z</dcterms:created>
  <dcterms:modified xsi:type="dcterms:W3CDTF">2019-04-18T06:33:12Z</dcterms:modified>
</cp:coreProperties>
</file>